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Lst>
  <p:sldSz cy="5143500" cx="9144000"/>
  <p:notesSz cx="6858000" cy="9144000"/>
  <p:embeddedFontLst>
    <p:embeddedFont>
      <p:font typeface="Raleway"/>
      <p:regular r:id="rId24"/>
      <p:bold r:id="rId25"/>
      <p:italic r:id="rId26"/>
      <p:boldItalic r:id="rId27"/>
    </p:embeddedFont>
    <p:embeddedFont>
      <p:font typeface="Lato"/>
      <p:regular r:id="rId28"/>
      <p:bold r:id="rId29"/>
      <p:italic r:id="rId30"/>
      <p:boldItalic r:id="rId3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Raleway-regular.fntdata"/><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aleway-italic.fntdata"/><Relationship Id="rId25" Type="http://schemas.openxmlformats.org/officeDocument/2006/relationships/font" Target="fonts/Raleway-bold.fntdata"/><Relationship Id="rId28" Type="http://schemas.openxmlformats.org/officeDocument/2006/relationships/font" Target="fonts/Lato-regular.fntdata"/><Relationship Id="rId27" Type="http://schemas.openxmlformats.org/officeDocument/2006/relationships/font" Target="fonts/Raleway-bold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Lato-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Lato-boldItalic.fntdata"/><Relationship Id="rId30" Type="http://schemas.openxmlformats.org/officeDocument/2006/relationships/font" Target="fonts/Lato-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1f88252dc4_0_6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1f88252dc4_0_6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2b4b9e978c6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2b4b9e978c6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2b4b9e978c6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2b4b9e978c6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2b57017df47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2b57017df47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2b57017df47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2b57017df47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2b57017df47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2b57017df47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2b57017df47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2b57017df47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2b57017df47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2b57017df47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1f88252dc4_0_15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1f88252dc4_0_15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2b57017df47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2b57017df47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1f88252dc4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1f88252dc4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2b4b9e978c6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2b4b9e978c6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2b57017df47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2b57017df47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2b57017df47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2b57017df47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2b4b9e978c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2b4b9e978c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2b57017df47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2b57017df47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2b57017df47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2b57017df47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pic>
        <p:nvPicPr>
          <p:cNvPr descr="shutterstock_429987889_edited.jpg" id="10" name="Google Shape;10;p2"/>
          <p:cNvPicPr preferRelativeResize="0"/>
          <p:nvPr/>
        </p:nvPicPr>
        <p:blipFill rotWithShape="1">
          <a:blip r:embed="rId2">
            <a:alphaModFix/>
          </a:blip>
          <a:srcRect b="23591" l="0" r="0" t="21799"/>
          <a:stretch/>
        </p:blipFill>
        <p:spPr>
          <a:xfrm>
            <a:off x="0" y="487825"/>
            <a:ext cx="9144000" cy="4655676"/>
          </a:xfrm>
          <a:prstGeom prst="rect">
            <a:avLst/>
          </a:prstGeom>
          <a:noFill/>
          <a:ln>
            <a:noFill/>
          </a:ln>
        </p:spPr>
      </p:pic>
      <p:sp>
        <p:nvSpPr>
          <p:cNvPr id="11" name="Google Shape;11;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 name="Google Shape;12;p2"/>
          <p:cNvGrpSpPr/>
          <p:nvPr/>
        </p:nvGrpSpPr>
        <p:grpSpPr>
          <a:xfrm>
            <a:off x="830392" y="1191256"/>
            <a:ext cx="745763" cy="45826"/>
            <a:chOff x="4580561" y="2589004"/>
            <a:chExt cx="1064464" cy="25200"/>
          </a:xfrm>
        </p:grpSpPr>
        <p:sp>
          <p:nvSpPr>
            <p:cNvPr id="13" name="Google Shape;13;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 name="Google Shape;15;p2"/>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p:txBody>
      </p:sp>
      <p:sp>
        <p:nvSpPr>
          <p:cNvPr id="16" name="Google Shape;16;p2"/>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7" name="Google Shape;17;p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8" name="Google Shape;18;p2"/>
          <p:cNvSpPr txBox="1"/>
          <p:nvPr/>
        </p:nvSpPr>
        <p:spPr>
          <a:xfrm>
            <a:off x="226550" y="78500"/>
            <a:ext cx="9981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latin typeface="Raleway"/>
                <a:ea typeface="Raleway"/>
                <a:cs typeface="Raleway"/>
                <a:sym typeface="Raleway"/>
              </a:rPr>
              <a:t>Confidential</a:t>
            </a:r>
            <a:endParaRPr b="1" sz="600">
              <a:latin typeface="Raleway"/>
              <a:ea typeface="Raleway"/>
              <a:cs typeface="Raleway"/>
              <a:sym typeface="Raleway"/>
            </a:endParaRPr>
          </a:p>
        </p:txBody>
      </p:sp>
      <p:sp>
        <p:nvSpPr>
          <p:cNvPr id="19" name="Google Shape;19;p2"/>
          <p:cNvSpPr txBox="1"/>
          <p:nvPr/>
        </p:nvSpPr>
        <p:spPr>
          <a:xfrm>
            <a:off x="1296767" y="78500"/>
            <a:ext cx="21006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latin typeface="Raleway"/>
                <a:ea typeface="Raleway"/>
                <a:cs typeface="Raleway"/>
                <a:sym typeface="Raleway"/>
              </a:rPr>
              <a:t>Customized for </a:t>
            </a:r>
            <a:r>
              <a:rPr b="1" lang="en-GB" sz="600">
                <a:latin typeface="Raleway"/>
                <a:ea typeface="Raleway"/>
                <a:cs typeface="Raleway"/>
                <a:sym typeface="Raleway"/>
              </a:rPr>
              <a:t>Lorem Ipsum LLC</a:t>
            </a:r>
            <a:endParaRPr sz="600">
              <a:latin typeface="Raleway"/>
              <a:ea typeface="Raleway"/>
              <a:cs typeface="Raleway"/>
              <a:sym typeface="Raleway"/>
            </a:endParaRPr>
          </a:p>
        </p:txBody>
      </p:sp>
      <p:sp>
        <p:nvSpPr>
          <p:cNvPr id="20" name="Google Shape;20;p2"/>
          <p:cNvSpPr txBox="1"/>
          <p:nvPr/>
        </p:nvSpPr>
        <p:spPr>
          <a:xfrm>
            <a:off x="8213935" y="78500"/>
            <a:ext cx="705900" cy="321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GB" sz="600">
                <a:latin typeface="Raleway"/>
                <a:ea typeface="Raleway"/>
                <a:cs typeface="Raleway"/>
                <a:sym typeface="Raleway"/>
              </a:rPr>
              <a:t>Version 1.0</a:t>
            </a:r>
            <a:endParaRPr b="1" sz="600">
              <a:latin typeface="Raleway"/>
              <a:ea typeface="Raleway"/>
              <a:cs typeface="Raleway"/>
              <a:sym typeface="Raleway"/>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109" name="Shape 109"/>
        <p:cNvGrpSpPr/>
        <p:nvPr/>
      </p:nvGrpSpPr>
      <p:grpSpPr>
        <a:xfrm>
          <a:off x="0" y="0"/>
          <a:ext cx="0" cy="0"/>
          <a:chOff x="0" y="0"/>
          <a:chExt cx="0" cy="0"/>
        </a:xfrm>
      </p:grpSpPr>
      <p:grpSp>
        <p:nvGrpSpPr>
          <p:cNvPr id="110" name="Google Shape;110;p11"/>
          <p:cNvGrpSpPr/>
          <p:nvPr/>
        </p:nvGrpSpPr>
        <p:grpSpPr>
          <a:xfrm>
            <a:off x="830392" y="4169130"/>
            <a:ext cx="745763" cy="45826"/>
            <a:chOff x="4580561" y="2589004"/>
            <a:chExt cx="1064464" cy="25200"/>
          </a:xfrm>
        </p:grpSpPr>
        <p:sp>
          <p:nvSpPr>
            <p:cNvPr id="111" name="Google Shape;111;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3" name="Google Shape;113;p11"/>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14" name="Google Shape;114;p1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115" name="Google Shape;115;p11">
            <a:hlinkClick/>
          </p:cNvPr>
          <p:cNvSpPr/>
          <p:nvPr/>
        </p:nvSpPr>
        <p:spPr>
          <a:xfrm>
            <a:off x="8280450" y="0"/>
            <a:ext cx="863400" cy="454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6" name="Google Shape;116;p11">
            <a:hlinkClick/>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17" name="Google Shape;117;p11">
            <a:hlinkClick/>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18" name="Google Shape;118;p11">
            <a:hlinkClick/>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19" name="Shape 119"/>
        <p:cNvGrpSpPr/>
        <p:nvPr/>
      </p:nvGrpSpPr>
      <p:grpSpPr>
        <a:xfrm>
          <a:off x="0" y="0"/>
          <a:ext cx="0" cy="0"/>
          <a:chOff x="0" y="0"/>
          <a:chExt cx="0" cy="0"/>
        </a:xfrm>
      </p:grpSpPr>
      <p:sp>
        <p:nvSpPr>
          <p:cNvPr id="120" name="Google Shape;120;p12"/>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1" name="Google Shape;121;p12"/>
          <p:cNvGrpSpPr/>
          <p:nvPr/>
        </p:nvGrpSpPr>
        <p:grpSpPr>
          <a:xfrm>
            <a:off x="830392" y="1191256"/>
            <a:ext cx="745763" cy="45826"/>
            <a:chOff x="4580561" y="2589004"/>
            <a:chExt cx="1064464" cy="25200"/>
          </a:xfrm>
        </p:grpSpPr>
        <p:sp>
          <p:nvSpPr>
            <p:cNvPr id="122" name="Google Shape;122;p1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4" name="Google Shape;124;p12"/>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125" name="Google Shape;125;p12"/>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26" name="Google Shape;126;p12"/>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27" name="Google Shape;127;p1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28" name="Google Shape;128;p12">
            <a:hlinkClick/>
          </p:cNvPr>
          <p:cNvSpPr/>
          <p:nvPr/>
        </p:nvSpPr>
        <p:spPr>
          <a:xfrm>
            <a:off x="8280450" y="0"/>
            <a:ext cx="863400" cy="454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9" name="Google Shape;129;p12">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0" name="Google Shape;130;p12">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1" name="Google Shape;131;p12">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2" name="Shape 132"/>
        <p:cNvGrpSpPr/>
        <p:nvPr/>
      </p:nvGrpSpPr>
      <p:grpSpPr>
        <a:xfrm>
          <a:off x="0" y="0"/>
          <a:ext cx="0" cy="0"/>
          <a:chOff x="0" y="0"/>
          <a:chExt cx="0" cy="0"/>
        </a:xfrm>
      </p:grpSpPr>
      <p:sp>
        <p:nvSpPr>
          <p:cNvPr id="133" name="Google Shape;133;p13"/>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34" name="Google Shape;134;p1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35" name="Google Shape;135;p13">
            <a:hlinkClick/>
          </p:cNvPr>
          <p:cNvSpPr/>
          <p:nvPr/>
        </p:nvSpPr>
        <p:spPr>
          <a:xfrm>
            <a:off x="8280450" y="0"/>
            <a:ext cx="863400" cy="454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6" name="Google Shape;136;p13">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7" name="Google Shape;137;p13">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8" name="Google Shape;138;p13">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139" name="Shape 139"/>
        <p:cNvGrpSpPr/>
        <p:nvPr/>
      </p:nvGrpSpPr>
      <p:grpSpPr>
        <a:xfrm>
          <a:off x="0" y="0"/>
          <a:ext cx="0" cy="0"/>
          <a:chOff x="0" y="0"/>
          <a:chExt cx="0" cy="0"/>
        </a:xfrm>
      </p:grpSpPr>
      <p:grpSp>
        <p:nvGrpSpPr>
          <p:cNvPr id="140" name="Google Shape;140;p14"/>
          <p:cNvGrpSpPr/>
          <p:nvPr/>
        </p:nvGrpSpPr>
        <p:grpSpPr>
          <a:xfrm>
            <a:off x="830392" y="4169130"/>
            <a:ext cx="745763" cy="45826"/>
            <a:chOff x="4580561" y="2589004"/>
            <a:chExt cx="1064464" cy="25200"/>
          </a:xfrm>
        </p:grpSpPr>
        <p:sp>
          <p:nvSpPr>
            <p:cNvPr id="141" name="Google Shape;141;p1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3" name="Google Shape;143;p14"/>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144" name="Google Shape;144;p14"/>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1600"/>
              </a:spcBef>
              <a:spcAft>
                <a:spcPts val="0"/>
              </a:spcAft>
              <a:buClr>
                <a:schemeClr val="lt1"/>
              </a:buClr>
              <a:buSzPts val="1100"/>
              <a:buChar char="○"/>
              <a:defRPr>
                <a:solidFill>
                  <a:schemeClr val="lt1"/>
                </a:solidFill>
              </a:defRPr>
            </a:lvl2pPr>
            <a:lvl3pPr indent="-298450" lvl="2" marL="1371600">
              <a:spcBef>
                <a:spcPts val="1600"/>
              </a:spcBef>
              <a:spcAft>
                <a:spcPts val="0"/>
              </a:spcAft>
              <a:buClr>
                <a:schemeClr val="lt1"/>
              </a:buClr>
              <a:buSzPts val="1100"/>
              <a:buChar char="■"/>
              <a:defRPr>
                <a:solidFill>
                  <a:schemeClr val="lt1"/>
                </a:solidFill>
              </a:defRPr>
            </a:lvl3pPr>
            <a:lvl4pPr indent="-298450" lvl="3" marL="1828800">
              <a:spcBef>
                <a:spcPts val="1600"/>
              </a:spcBef>
              <a:spcAft>
                <a:spcPts val="0"/>
              </a:spcAft>
              <a:buClr>
                <a:schemeClr val="lt1"/>
              </a:buClr>
              <a:buSzPts val="1100"/>
              <a:buChar char="●"/>
              <a:defRPr>
                <a:solidFill>
                  <a:schemeClr val="lt1"/>
                </a:solidFill>
              </a:defRPr>
            </a:lvl4pPr>
            <a:lvl5pPr indent="-298450" lvl="4" marL="2286000">
              <a:spcBef>
                <a:spcPts val="1600"/>
              </a:spcBef>
              <a:spcAft>
                <a:spcPts val="0"/>
              </a:spcAft>
              <a:buClr>
                <a:schemeClr val="lt1"/>
              </a:buClr>
              <a:buSzPts val="1100"/>
              <a:buChar char="○"/>
              <a:defRPr>
                <a:solidFill>
                  <a:schemeClr val="lt1"/>
                </a:solidFill>
              </a:defRPr>
            </a:lvl5pPr>
            <a:lvl6pPr indent="-298450" lvl="5" marL="2743200">
              <a:spcBef>
                <a:spcPts val="1600"/>
              </a:spcBef>
              <a:spcAft>
                <a:spcPts val="0"/>
              </a:spcAft>
              <a:buClr>
                <a:schemeClr val="lt1"/>
              </a:buClr>
              <a:buSzPts val="1100"/>
              <a:buChar char="■"/>
              <a:defRPr>
                <a:solidFill>
                  <a:schemeClr val="lt1"/>
                </a:solidFill>
              </a:defRPr>
            </a:lvl6pPr>
            <a:lvl7pPr indent="-298450" lvl="6" marL="3200400">
              <a:spcBef>
                <a:spcPts val="1600"/>
              </a:spcBef>
              <a:spcAft>
                <a:spcPts val="0"/>
              </a:spcAft>
              <a:buClr>
                <a:schemeClr val="lt1"/>
              </a:buClr>
              <a:buSzPts val="1100"/>
              <a:buChar char="●"/>
              <a:defRPr>
                <a:solidFill>
                  <a:schemeClr val="lt1"/>
                </a:solidFill>
              </a:defRPr>
            </a:lvl7pPr>
            <a:lvl8pPr indent="-298450" lvl="7" marL="3657600">
              <a:spcBef>
                <a:spcPts val="1600"/>
              </a:spcBef>
              <a:spcAft>
                <a:spcPts val="0"/>
              </a:spcAft>
              <a:buClr>
                <a:schemeClr val="lt1"/>
              </a:buClr>
              <a:buSzPts val="1100"/>
              <a:buChar char="○"/>
              <a:defRPr>
                <a:solidFill>
                  <a:schemeClr val="lt1"/>
                </a:solidFill>
              </a:defRPr>
            </a:lvl8pPr>
            <a:lvl9pPr indent="-298450" lvl="8" marL="4114800">
              <a:spcBef>
                <a:spcPts val="1600"/>
              </a:spcBef>
              <a:spcAft>
                <a:spcPts val="1600"/>
              </a:spcAft>
              <a:buClr>
                <a:schemeClr val="lt1"/>
              </a:buClr>
              <a:buSzPts val="1100"/>
              <a:buChar char="■"/>
              <a:defRPr>
                <a:solidFill>
                  <a:schemeClr val="lt1"/>
                </a:solidFill>
              </a:defRPr>
            </a:lvl9pPr>
          </a:lstStyle>
          <a:p/>
        </p:txBody>
      </p:sp>
      <p:sp>
        <p:nvSpPr>
          <p:cNvPr id="145" name="Google Shape;145;p1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146" name="Google Shape;146;p14">
            <a:hlinkClick/>
          </p:cNvPr>
          <p:cNvSpPr/>
          <p:nvPr/>
        </p:nvSpPr>
        <p:spPr>
          <a:xfrm>
            <a:off x="8280450" y="0"/>
            <a:ext cx="863400" cy="454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7" name="Google Shape;147;p14">
            <a:hlinkClick/>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48" name="Google Shape;148;p14">
            <a:hlinkClick/>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49" name="Google Shape;149;p14">
            <a:hlinkClick/>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0" name="Shape 150"/>
        <p:cNvGrpSpPr/>
        <p:nvPr/>
      </p:nvGrpSpPr>
      <p:grpSpPr>
        <a:xfrm>
          <a:off x="0" y="0"/>
          <a:ext cx="0" cy="0"/>
          <a:chOff x="0" y="0"/>
          <a:chExt cx="0" cy="0"/>
        </a:xfrm>
      </p:grpSpPr>
      <p:sp>
        <p:nvSpPr>
          <p:cNvPr id="151" name="Google Shape;151;p1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52" name="Google Shape;152;p15">
            <a:hlinkClick/>
          </p:cNvPr>
          <p:cNvSpPr/>
          <p:nvPr/>
        </p:nvSpPr>
        <p:spPr>
          <a:xfrm>
            <a:off x="8280450" y="0"/>
            <a:ext cx="863400" cy="454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3" name="Google Shape;153;p15">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54" name="Google Shape;154;p15">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55" name="Google Shape;155;p15">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bg>
      <p:bgPr>
        <a:solidFill>
          <a:schemeClr val="dk1"/>
        </a:solidFill>
      </p:bgPr>
    </p:bg>
    <p:spTree>
      <p:nvGrpSpPr>
        <p:cNvPr id="156" name="Shape 156"/>
        <p:cNvGrpSpPr/>
        <p:nvPr/>
      </p:nvGrpSpPr>
      <p:grpSpPr>
        <a:xfrm>
          <a:off x="0" y="0"/>
          <a:ext cx="0" cy="0"/>
          <a:chOff x="0" y="0"/>
          <a:chExt cx="0" cy="0"/>
        </a:xfrm>
      </p:grpSpPr>
      <p:sp>
        <p:nvSpPr>
          <p:cNvPr id="157" name="Google Shape;157;p16"/>
          <p:cNvSpPr txBox="1"/>
          <p:nvPr>
            <p:ph type="title"/>
          </p:nvPr>
        </p:nvSpPr>
        <p:spPr>
          <a:xfrm>
            <a:off x="1308150" y="1318650"/>
            <a:ext cx="7110000" cy="5352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2600"/>
              <a:buNone/>
              <a:defRPr sz="2600">
                <a:solidFill>
                  <a:srgbClr val="FFFFFF"/>
                </a:solidFill>
              </a:defRPr>
            </a:lvl1pPr>
            <a:lvl2pPr lvl="1" rtl="0">
              <a:spcBef>
                <a:spcPts val="0"/>
              </a:spcBef>
              <a:spcAft>
                <a:spcPts val="0"/>
              </a:spcAft>
              <a:buClr>
                <a:srgbClr val="FFFFFF"/>
              </a:buClr>
              <a:buSzPts val="2600"/>
              <a:buNone/>
              <a:defRPr sz="2600">
                <a:solidFill>
                  <a:srgbClr val="FFFFFF"/>
                </a:solidFill>
              </a:defRPr>
            </a:lvl2pPr>
            <a:lvl3pPr lvl="2" rtl="0">
              <a:spcBef>
                <a:spcPts val="0"/>
              </a:spcBef>
              <a:spcAft>
                <a:spcPts val="0"/>
              </a:spcAft>
              <a:buClr>
                <a:srgbClr val="FFFFFF"/>
              </a:buClr>
              <a:buSzPts val="2600"/>
              <a:buNone/>
              <a:defRPr sz="2600">
                <a:solidFill>
                  <a:srgbClr val="FFFFFF"/>
                </a:solidFill>
              </a:defRPr>
            </a:lvl3pPr>
            <a:lvl4pPr lvl="3" rtl="0">
              <a:spcBef>
                <a:spcPts val="0"/>
              </a:spcBef>
              <a:spcAft>
                <a:spcPts val="0"/>
              </a:spcAft>
              <a:buClr>
                <a:srgbClr val="FFFFFF"/>
              </a:buClr>
              <a:buSzPts val="2600"/>
              <a:buNone/>
              <a:defRPr sz="2600">
                <a:solidFill>
                  <a:srgbClr val="FFFFFF"/>
                </a:solidFill>
              </a:defRPr>
            </a:lvl4pPr>
            <a:lvl5pPr lvl="4" rtl="0">
              <a:spcBef>
                <a:spcPts val="0"/>
              </a:spcBef>
              <a:spcAft>
                <a:spcPts val="0"/>
              </a:spcAft>
              <a:buClr>
                <a:srgbClr val="FFFFFF"/>
              </a:buClr>
              <a:buSzPts val="2600"/>
              <a:buNone/>
              <a:defRPr sz="2600">
                <a:solidFill>
                  <a:srgbClr val="FFFFFF"/>
                </a:solidFill>
              </a:defRPr>
            </a:lvl5pPr>
            <a:lvl6pPr lvl="5" rtl="0">
              <a:spcBef>
                <a:spcPts val="0"/>
              </a:spcBef>
              <a:spcAft>
                <a:spcPts val="0"/>
              </a:spcAft>
              <a:buClr>
                <a:srgbClr val="FFFFFF"/>
              </a:buClr>
              <a:buSzPts val="2600"/>
              <a:buNone/>
              <a:defRPr sz="2600">
                <a:solidFill>
                  <a:srgbClr val="FFFFFF"/>
                </a:solidFill>
              </a:defRPr>
            </a:lvl6pPr>
            <a:lvl7pPr lvl="6" rtl="0">
              <a:spcBef>
                <a:spcPts val="0"/>
              </a:spcBef>
              <a:spcAft>
                <a:spcPts val="0"/>
              </a:spcAft>
              <a:buClr>
                <a:srgbClr val="FFFFFF"/>
              </a:buClr>
              <a:buSzPts val="2600"/>
              <a:buNone/>
              <a:defRPr sz="2600">
                <a:solidFill>
                  <a:srgbClr val="FFFFFF"/>
                </a:solidFill>
              </a:defRPr>
            </a:lvl7pPr>
            <a:lvl8pPr lvl="7" rtl="0">
              <a:spcBef>
                <a:spcPts val="0"/>
              </a:spcBef>
              <a:spcAft>
                <a:spcPts val="0"/>
              </a:spcAft>
              <a:buClr>
                <a:srgbClr val="FFFFFF"/>
              </a:buClr>
              <a:buSzPts val="2600"/>
              <a:buNone/>
              <a:defRPr sz="2600">
                <a:solidFill>
                  <a:srgbClr val="FFFFFF"/>
                </a:solidFill>
              </a:defRPr>
            </a:lvl8pPr>
            <a:lvl9pPr lvl="8" rtl="0">
              <a:spcBef>
                <a:spcPts val="0"/>
              </a:spcBef>
              <a:spcAft>
                <a:spcPts val="0"/>
              </a:spcAft>
              <a:buClr>
                <a:srgbClr val="FFFFFF"/>
              </a:buClr>
              <a:buSzPts val="2600"/>
              <a:buNone/>
              <a:defRPr sz="2600">
                <a:solidFill>
                  <a:srgbClr val="FFFFFF"/>
                </a:solidFill>
              </a:defRPr>
            </a:lvl9pPr>
          </a:lstStyle>
          <a:p/>
        </p:txBody>
      </p:sp>
      <p:sp>
        <p:nvSpPr>
          <p:cNvPr id="158" name="Google Shape;158;p1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159" name="Google Shape;159;p16"/>
          <p:cNvSpPr txBox="1"/>
          <p:nvPr/>
        </p:nvSpPr>
        <p:spPr>
          <a:xfrm>
            <a:off x="226550" y="78500"/>
            <a:ext cx="9981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solidFill>
                  <a:srgbClr val="FFFFFF"/>
                </a:solidFill>
                <a:latin typeface="Raleway"/>
                <a:ea typeface="Raleway"/>
                <a:cs typeface="Raleway"/>
                <a:sym typeface="Raleway"/>
              </a:rPr>
              <a:t>Confidential</a:t>
            </a:r>
            <a:endParaRPr b="1" sz="600">
              <a:solidFill>
                <a:srgbClr val="FFFFFF"/>
              </a:solidFill>
              <a:latin typeface="Raleway"/>
              <a:ea typeface="Raleway"/>
              <a:cs typeface="Raleway"/>
              <a:sym typeface="Raleway"/>
            </a:endParaRPr>
          </a:p>
        </p:txBody>
      </p:sp>
      <p:sp>
        <p:nvSpPr>
          <p:cNvPr id="160" name="Google Shape;160;p16"/>
          <p:cNvSpPr txBox="1"/>
          <p:nvPr/>
        </p:nvSpPr>
        <p:spPr>
          <a:xfrm>
            <a:off x="1296767" y="78500"/>
            <a:ext cx="21006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solidFill>
                  <a:srgbClr val="FFFFFF"/>
                </a:solidFill>
                <a:latin typeface="Raleway"/>
                <a:ea typeface="Raleway"/>
                <a:cs typeface="Raleway"/>
                <a:sym typeface="Raleway"/>
              </a:rPr>
              <a:t>Customized for </a:t>
            </a:r>
            <a:r>
              <a:rPr b="1" lang="en-GB" sz="600">
                <a:solidFill>
                  <a:srgbClr val="FFFFFF"/>
                </a:solidFill>
                <a:latin typeface="Raleway"/>
                <a:ea typeface="Raleway"/>
                <a:cs typeface="Raleway"/>
                <a:sym typeface="Raleway"/>
              </a:rPr>
              <a:t>Lorem Ipsum LLC</a:t>
            </a:r>
            <a:endParaRPr sz="600">
              <a:solidFill>
                <a:srgbClr val="FFFFFF"/>
              </a:solidFill>
              <a:latin typeface="Raleway"/>
              <a:ea typeface="Raleway"/>
              <a:cs typeface="Raleway"/>
              <a:sym typeface="Raleway"/>
            </a:endParaRPr>
          </a:p>
        </p:txBody>
      </p:sp>
      <p:sp>
        <p:nvSpPr>
          <p:cNvPr id="161" name="Google Shape;161;p16"/>
          <p:cNvSpPr txBox="1"/>
          <p:nvPr/>
        </p:nvSpPr>
        <p:spPr>
          <a:xfrm>
            <a:off x="8213935" y="78500"/>
            <a:ext cx="705900" cy="321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GB" sz="600">
                <a:solidFill>
                  <a:srgbClr val="FFFFFF"/>
                </a:solidFill>
                <a:latin typeface="Raleway"/>
                <a:ea typeface="Raleway"/>
                <a:cs typeface="Raleway"/>
                <a:sym typeface="Raleway"/>
              </a:rPr>
              <a:t>Version 1.0</a:t>
            </a:r>
            <a:endParaRPr b="1" sz="600">
              <a:solidFill>
                <a:srgbClr val="FFFFFF"/>
              </a:solidFill>
              <a:latin typeface="Raleway"/>
              <a:ea typeface="Raleway"/>
              <a:cs typeface="Raleway"/>
              <a:sym typeface="Raleway"/>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_alt1">
  <p:cSld name="SECTION_HEADER_2">
    <p:bg>
      <p:bgPr>
        <a:solidFill>
          <a:srgbClr val="434343"/>
        </a:solidFill>
      </p:bgPr>
    </p:bg>
    <p:spTree>
      <p:nvGrpSpPr>
        <p:cNvPr id="162" name="Shape 162"/>
        <p:cNvGrpSpPr/>
        <p:nvPr/>
      </p:nvGrpSpPr>
      <p:grpSpPr>
        <a:xfrm>
          <a:off x="0" y="0"/>
          <a:ext cx="0" cy="0"/>
          <a:chOff x="0" y="0"/>
          <a:chExt cx="0" cy="0"/>
        </a:xfrm>
      </p:grpSpPr>
      <p:grpSp>
        <p:nvGrpSpPr>
          <p:cNvPr id="163" name="Google Shape;163;p17"/>
          <p:cNvGrpSpPr/>
          <p:nvPr/>
        </p:nvGrpSpPr>
        <p:grpSpPr>
          <a:xfrm>
            <a:off x="830392" y="1191256"/>
            <a:ext cx="745763" cy="45826"/>
            <a:chOff x="4580561" y="2589004"/>
            <a:chExt cx="1064464" cy="25200"/>
          </a:xfrm>
        </p:grpSpPr>
        <p:sp>
          <p:nvSpPr>
            <p:cNvPr id="164" name="Google Shape;164;p1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6" name="Google Shape;166;p17"/>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67" name="Google Shape;167;p1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168" name="Google Shape;168;p17">
            <a:hlinkClick/>
          </p:cNvPr>
          <p:cNvSpPr/>
          <p:nvPr/>
        </p:nvSpPr>
        <p:spPr>
          <a:xfrm>
            <a:off x="8280450" y="0"/>
            <a:ext cx="863400" cy="454200"/>
          </a:xfrm>
          <a:prstGeom prst="rect">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9" name="Google Shape;169;p17">
            <a:hlinkClick/>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70" name="Google Shape;170;p17">
            <a:hlinkClick/>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71" name="Google Shape;171;p17">
            <a:hlinkClick/>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_alt1">
  <p:cSld name="TITLE_1">
    <p:bg>
      <p:bgPr>
        <a:solidFill>
          <a:schemeClr val="lt2"/>
        </a:solidFill>
      </p:bgPr>
    </p:bg>
    <p:spTree>
      <p:nvGrpSpPr>
        <p:cNvPr id="21" name="Shape 21"/>
        <p:cNvGrpSpPr/>
        <p:nvPr/>
      </p:nvGrpSpPr>
      <p:grpSpPr>
        <a:xfrm>
          <a:off x="0" y="0"/>
          <a:ext cx="0" cy="0"/>
          <a:chOff x="0" y="0"/>
          <a:chExt cx="0" cy="0"/>
        </a:xfrm>
      </p:grpSpPr>
      <p:pic>
        <p:nvPicPr>
          <p:cNvPr descr="shutterstock_429987889_edited.jpg" id="22" name="Google Shape;22;p3"/>
          <p:cNvPicPr preferRelativeResize="0"/>
          <p:nvPr/>
        </p:nvPicPr>
        <p:blipFill rotWithShape="1">
          <a:blip r:embed="rId2">
            <a:alphaModFix/>
          </a:blip>
          <a:srcRect b="23591" l="0" r="0" t="21799"/>
          <a:stretch/>
        </p:blipFill>
        <p:spPr>
          <a:xfrm>
            <a:off x="0" y="487825"/>
            <a:ext cx="9144000" cy="4655676"/>
          </a:xfrm>
          <a:prstGeom prst="rect">
            <a:avLst/>
          </a:prstGeom>
          <a:noFill/>
          <a:ln>
            <a:noFill/>
          </a:ln>
        </p:spPr>
      </p:pic>
      <p:sp>
        <p:nvSpPr>
          <p:cNvPr id="23" name="Google Shape;23;p3"/>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 name="Google Shape;24;p3"/>
          <p:cNvGrpSpPr/>
          <p:nvPr/>
        </p:nvGrpSpPr>
        <p:grpSpPr>
          <a:xfrm>
            <a:off x="830392" y="1191256"/>
            <a:ext cx="745763" cy="45826"/>
            <a:chOff x="4580561" y="2589004"/>
            <a:chExt cx="1064464" cy="25200"/>
          </a:xfrm>
        </p:grpSpPr>
        <p:sp>
          <p:nvSpPr>
            <p:cNvPr id="25" name="Google Shape;25;p3"/>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 name="Google Shape;27;p3"/>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4200"/>
              <a:buNone/>
              <a:defRPr sz="4200">
                <a:solidFill>
                  <a:schemeClr val="dk2"/>
                </a:solidFill>
              </a:defRPr>
            </a:lvl1pPr>
            <a:lvl2pPr lvl="1" rtl="0">
              <a:spcBef>
                <a:spcPts val="0"/>
              </a:spcBef>
              <a:spcAft>
                <a:spcPts val="0"/>
              </a:spcAft>
              <a:buClr>
                <a:schemeClr val="dk2"/>
              </a:buClr>
              <a:buSzPts val="4200"/>
              <a:buNone/>
              <a:defRPr sz="4200">
                <a:solidFill>
                  <a:schemeClr val="dk2"/>
                </a:solidFill>
              </a:defRPr>
            </a:lvl2pPr>
            <a:lvl3pPr lvl="2" rtl="0">
              <a:spcBef>
                <a:spcPts val="0"/>
              </a:spcBef>
              <a:spcAft>
                <a:spcPts val="0"/>
              </a:spcAft>
              <a:buClr>
                <a:schemeClr val="dk2"/>
              </a:buClr>
              <a:buSzPts val="4200"/>
              <a:buNone/>
              <a:defRPr sz="4200">
                <a:solidFill>
                  <a:schemeClr val="dk2"/>
                </a:solidFill>
              </a:defRPr>
            </a:lvl3pPr>
            <a:lvl4pPr lvl="3" rtl="0">
              <a:spcBef>
                <a:spcPts val="0"/>
              </a:spcBef>
              <a:spcAft>
                <a:spcPts val="0"/>
              </a:spcAft>
              <a:buClr>
                <a:schemeClr val="dk2"/>
              </a:buClr>
              <a:buSzPts val="4200"/>
              <a:buNone/>
              <a:defRPr sz="4200">
                <a:solidFill>
                  <a:schemeClr val="dk2"/>
                </a:solidFill>
              </a:defRPr>
            </a:lvl4pPr>
            <a:lvl5pPr lvl="4" rtl="0">
              <a:spcBef>
                <a:spcPts val="0"/>
              </a:spcBef>
              <a:spcAft>
                <a:spcPts val="0"/>
              </a:spcAft>
              <a:buClr>
                <a:schemeClr val="dk2"/>
              </a:buClr>
              <a:buSzPts val="4200"/>
              <a:buNone/>
              <a:defRPr sz="4200">
                <a:solidFill>
                  <a:schemeClr val="dk2"/>
                </a:solidFill>
              </a:defRPr>
            </a:lvl5pPr>
            <a:lvl6pPr lvl="5" rtl="0">
              <a:spcBef>
                <a:spcPts val="0"/>
              </a:spcBef>
              <a:spcAft>
                <a:spcPts val="0"/>
              </a:spcAft>
              <a:buClr>
                <a:schemeClr val="dk2"/>
              </a:buClr>
              <a:buSzPts val="4200"/>
              <a:buNone/>
              <a:defRPr sz="4200">
                <a:solidFill>
                  <a:schemeClr val="dk2"/>
                </a:solidFill>
              </a:defRPr>
            </a:lvl6pPr>
            <a:lvl7pPr lvl="6" rtl="0">
              <a:spcBef>
                <a:spcPts val="0"/>
              </a:spcBef>
              <a:spcAft>
                <a:spcPts val="0"/>
              </a:spcAft>
              <a:buClr>
                <a:schemeClr val="dk2"/>
              </a:buClr>
              <a:buSzPts val="4200"/>
              <a:buNone/>
              <a:defRPr sz="4200">
                <a:solidFill>
                  <a:schemeClr val="dk2"/>
                </a:solidFill>
              </a:defRPr>
            </a:lvl7pPr>
            <a:lvl8pPr lvl="7" rtl="0">
              <a:spcBef>
                <a:spcPts val="0"/>
              </a:spcBef>
              <a:spcAft>
                <a:spcPts val="0"/>
              </a:spcAft>
              <a:buClr>
                <a:schemeClr val="dk2"/>
              </a:buClr>
              <a:buSzPts val="4200"/>
              <a:buNone/>
              <a:defRPr sz="4200">
                <a:solidFill>
                  <a:schemeClr val="dk2"/>
                </a:solidFill>
              </a:defRPr>
            </a:lvl8pPr>
            <a:lvl9pPr lvl="8" rtl="0">
              <a:spcBef>
                <a:spcPts val="0"/>
              </a:spcBef>
              <a:spcAft>
                <a:spcPts val="0"/>
              </a:spcAft>
              <a:buClr>
                <a:schemeClr val="dk2"/>
              </a:buClr>
              <a:buSzPts val="4200"/>
              <a:buNone/>
              <a:defRPr sz="4200">
                <a:solidFill>
                  <a:schemeClr val="dk2"/>
                </a:solidFill>
              </a:defRPr>
            </a:lvl9pPr>
          </a:lstStyle>
          <a:p/>
        </p:txBody>
      </p:sp>
      <p:sp>
        <p:nvSpPr>
          <p:cNvPr id="28" name="Google Shape;28;p3"/>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29" name="Google Shape;29;p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30" name="Google Shape;30;p3">
            <a:hlinkClick/>
          </p:cNvPr>
          <p:cNvSpPr/>
          <p:nvPr/>
        </p:nvSpPr>
        <p:spPr>
          <a:xfrm>
            <a:off x="8280450" y="0"/>
            <a:ext cx="863400" cy="454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1" name="Google Shape;31;p3">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32" name="Google Shape;32;p3">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33" name="Google Shape;33;p3">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34" name="Shape 34"/>
        <p:cNvGrpSpPr/>
        <p:nvPr/>
      </p:nvGrpSpPr>
      <p:grpSpPr>
        <a:xfrm>
          <a:off x="0" y="0"/>
          <a:ext cx="0" cy="0"/>
          <a:chOff x="0" y="0"/>
          <a:chExt cx="0" cy="0"/>
        </a:xfrm>
      </p:grpSpPr>
      <p:grpSp>
        <p:nvGrpSpPr>
          <p:cNvPr id="35" name="Google Shape;35;p4"/>
          <p:cNvGrpSpPr/>
          <p:nvPr/>
        </p:nvGrpSpPr>
        <p:grpSpPr>
          <a:xfrm>
            <a:off x="830392" y="1191256"/>
            <a:ext cx="745763" cy="45826"/>
            <a:chOff x="4580561" y="2589004"/>
            <a:chExt cx="1064464" cy="25200"/>
          </a:xfrm>
        </p:grpSpPr>
        <p:sp>
          <p:nvSpPr>
            <p:cNvPr id="36" name="Google Shape;36;p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 name="Google Shape;38;p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39" name="Google Shape;39;p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40" name="Google Shape;40;p4">
            <a:hlinkClick/>
          </p:cNvPr>
          <p:cNvSpPr/>
          <p:nvPr/>
        </p:nvSpPr>
        <p:spPr>
          <a:xfrm>
            <a:off x="8280450" y="0"/>
            <a:ext cx="863400" cy="454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 name="Google Shape;41;p4">
            <a:hlinkClick/>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42" name="Google Shape;42;p4">
            <a:hlinkClick/>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43" name="Google Shape;43;p4">
            <a:hlinkClick/>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4" name="Shape 44"/>
        <p:cNvGrpSpPr/>
        <p:nvPr/>
      </p:nvGrpSpPr>
      <p:grpSpPr>
        <a:xfrm>
          <a:off x="0" y="0"/>
          <a:ext cx="0" cy="0"/>
          <a:chOff x="0" y="0"/>
          <a:chExt cx="0" cy="0"/>
        </a:xfrm>
      </p:grpSpPr>
      <p:sp>
        <p:nvSpPr>
          <p:cNvPr id="45" name="Google Shape;45;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 name="Google Shape;46;p5"/>
          <p:cNvGrpSpPr/>
          <p:nvPr/>
        </p:nvGrpSpPr>
        <p:grpSpPr>
          <a:xfrm>
            <a:off x="830392" y="1191256"/>
            <a:ext cx="745763" cy="45826"/>
            <a:chOff x="4580561" y="2589004"/>
            <a:chExt cx="1064464" cy="25200"/>
          </a:xfrm>
        </p:grpSpPr>
        <p:sp>
          <p:nvSpPr>
            <p:cNvPr id="47" name="Google Shape;47;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 name="Google Shape;49;p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50" name="Google Shape;50;p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1" name="Google Shape;51;p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52" name="Google Shape;52;p5">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3" name="Google Shape;53;p5">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54" name="Google Shape;54;p5">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55" name="Google Shape;55;p5">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only">
  <p:cSld name="TITLE_AND_BODY_1">
    <p:spTree>
      <p:nvGrpSpPr>
        <p:cNvPr id="56" name="Shape 56"/>
        <p:cNvGrpSpPr/>
        <p:nvPr/>
      </p:nvGrpSpPr>
      <p:grpSpPr>
        <a:xfrm>
          <a:off x="0" y="0"/>
          <a:ext cx="0" cy="0"/>
          <a:chOff x="0" y="0"/>
          <a:chExt cx="0" cy="0"/>
        </a:xfrm>
      </p:grpSpPr>
      <p:sp>
        <p:nvSpPr>
          <p:cNvPr id="57" name="Google Shape;57;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59" name="Google Shape;59;p6">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0" name="Google Shape;60;p6">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61" name="Google Shape;61;p6">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62" name="Google Shape;62;p6">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
        <p:nvSpPr>
          <p:cNvPr id="63" name="Google Shape;63;p6"/>
          <p:cNvSpPr txBox="1"/>
          <p:nvPr>
            <p:ph idx="1" type="body"/>
          </p:nvPr>
        </p:nvSpPr>
        <p:spPr>
          <a:xfrm>
            <a:off x="729450" y="1068650"/>
            <a:ext cx="7688700" cy="10344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_alt2">
  <p:cSld name="TITLE_AND_BODY_1_1">
    <p:spTree>
      <p:nvGrpSpPr>
        <p:cNvPr id="64" name="Shape 64"/>
        <p:cNvGrpSpPr/>
        <p:nvPr/>
      </p:nvGrpSpPr>
      <p:grpSpPr>
        <a:xfrm>
          <a:off x="0" y="0"/>
          <a:ext cx="0" cy="0"/>
          <a:chOff x="0" y="0"/>
          <a:chExt cx="0" cy="0"/>
        </a:xfrm>
      </p:grpSpPr>
      <p:pic>
        <p:nvPicPr>
          <p:cNvPr descr="shutterstock_31891705.jpg" id="65" name="Google Shape;65;p7"/>
          <p:cNvPicPr preferRelativeResize="0"/>
          <p:nvPr/>
        </p:nvPicPr>
        <p:blipFill rotWithShape="1">
          <a:blip r:embed="rId2">
            <a:alphaModFix/>
          </a:blip>
          <a:srcRect b="11971" l="0" r="0" t="11971"/>
          <a:stretch/>
        </p:blipFill>
        <p:spPr>
          <a:xfrm>
            <a:off x="0" y="487825"/>
            <a:ext cx="9143999" cy="4655673"/>
          </a:xfrm>
          <a:prstGeom prst="rect">
            <a:avLst/>
          </a:prstGeom>
          <a:noFill/>
          <a:ln>
            <a:noFill/>
          </a:ln>
        </p:spPr>
      </p:pic>
      <p:sp>
        <p:nvSpPr>
          <p:cNvPr id="66" name="Google Shape;66;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r">
              <a:spcBef>
                <a:spcPts val="0"/>
              </a:spcBef>
              <a:spcAft>
                <a:spcPts val="0"/>
              </a:spcAft>
              <a:buNone/>
            </a:pPr>
            <a:fld id="{00000000-1234-1234-1234-123412341234}" type="slidenum">
              <a:rPr lang="en-GB"/>
              <a:t>‹#›</a:t>
            </a:fld>
            <a:endParaRPr/>
          </a:p>
        </p:txBody>
      </p:sp>
      <p:sp>
        <p:nvSpPr>
          <p:cNvPr id="68" name="Google Shape;68;p7">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9" name="Google Shape;69;p7">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70" name="Google Shape;70;p7">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71" name="Google Shape;71;p7">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
        <p:nvSpPr>
          <p:cNvPr id="72" name="Google Shape;72;p7"/>
          <p:cNvSpPr txBox="1"/>
          <p:nvPr>
            <p:ph type="title"/>
          </p:nvPr>
        </p:nvSpPr>
        <p:spPr>
          <a:xfrm>
            <a:off x="729450" y="2056375"/>
            <a:ext cx="58875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3" name="Shape 73"/>
        <p:cNvGrpSpPr/>
        <p:nvPr/>
      </p:nvGrpSpPr>
      <p:grpSpPr>
        <a:xfrm>
          <a:off x="0" y="0"/>
          <a:ext cx="0" cy="0"/>
          <a:chOff x="0" y="0"/>
          <a:chExt cx="0" cy="0"/>
        </a:xfrm>
      </p:grpSpPr>
      <p:sp>
        <p:nvSpPr>
          <p:cNvPr id="74" name="Google Shape;74;p8"/>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 name="Google Shape;75;p8"/>
          <p:cNvGrpSpPr/>
          <p:nvPr/>
        </p:nvGrpSpPr>
        <p:grpSpPr>
          <a:xfrm>
            <a:off x="830392" y="1191256"/>
            <a:ext cx="745763" cy="45826"/>
            <a:chOff x="4580561" y="2589004"/>
            <a:chExt cx="1064464" cy="25200"/>
          </a:xfrm>
        </p:grpSpPr>
        <p:sp>
          <p:nvSpPr>
            <p:cNvPr id="76" name="Google Shape;76;p8"/>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 name="Google Shape;78;p8"/>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79" name="Google Shape;79;p8"/>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80" name="Google Shape;80;p8"/>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81" name="Google Shape;81;p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82" name="Google Shape;82;p8">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3" name="Google Shape;83;p8">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84" name="Google Shape;84;p8">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85" name="Google Shape;85;p8">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6" name="Shape 86"/>
        <p:cNvGrpSpPr/>
        <p:nvPr/>
      </p:nvGrpSpPr>
      <p:grpSpPr>
        <a:xfrm>
          <a:off x="0" y="0"/>
          <a:ext cx="0" cy="0"/>
          <a:chOff x="0" y="0"/>
          <a:chExt cx="0" cy="0"/>
        </a:xfrm>
      </p:grpSpPr>
      <p:sp>
        <p:nvSpPr>
          <p:cNvPr id="87" name="Google Shape;87;p9"/>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 name="Google Shape;88;p9"/>
          <p:cNvGrpSpPr/>
          <p:nvPr/>
        </p:nvGrpSpPr>
        <p:grpSpPr>
          <a:xfrm>
            <a:off x="830392" y="1191256"/>
            <a:ext cx="745763" cy="45826"/>
            <a:chOff x="4580561" y="2589004"/>
            <a:chExt cx="1064464" cy="25200"/>
          </a:xfrm>
        </p:grpSpPr>
        <p:sp>
          <p:nvSpPr>
            <p:cNvPr id="89" name="Google Shape;89;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 name="Google Shape;91;p9"/>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92" name="Google Shape;92;p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93" name="Google Shape;93;p9">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4" name="Google Shape;94;p9">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95" name="Google Shape;95;p9">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96" name="Google Shape;96;p9">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97" name="Shape 97"/>
        <p:cNvGrpSpPr/>
        <p:nvPr/>
      </p:nvGrpSpPr>
      <p:grpSpPr>
        <a:xfrm>
          <a:off x="0" y="0"/>
          <a:ext cx="0" cy="0"/>
          <a:chOff x="0" y="0"/>
          <a:chExt cx="0" cy="0"/>
        </a:xfrm>
      </p:grpSpPr>
      <p:sp>
        <p:nvSpPr>
          <p:cNvPr id="98" name="Google Shape;98;p10"/>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9" name="Google Shape;99;p10"/>
          <p:cNvGrpSpPr/>
          <p:nvPr/>
        </p:nvGrpSpPr>
        <p:grpSpPr>
          <a:xfrm>
            <a:off x="830392" y="1191256"/>
            <a:ext cx="745763" cy="45826"/>
            <a:chOff x="4580561" y="2589004"/>
            <a:chExt cx="1064464" cy="25200"/>
          </a:xfrm>
        </p:grpSpPr>
        <p:sp>
          <p:nvSpPr>
            <p:cNvPr id="100" name="Google Shape;100;p10"/>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0"/>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2" name="Google Shape;102;p10"/>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103" name="Google Shape;103;p10"/>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04" name="Google Shape;104;p1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05" name="Google Shape;105;p10">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6" name="Google Shape;106;p10">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07" name="Google Shape;107;p10">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08" name="Google Shape;108;p10">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2.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2800"/>
              <a:buFont typeface="Raleway"/>
              <a:buNone/>
              <a:defRPr b="1" sz="2800">
                <a:latin typeface="Raleway"/>
                <a:ea typeface="Raleway"/>
                <a:cs typeface="Raleway"/>
                <a:sym typeface="Raleway"/>
              </a:defRPr>
            </a:lvl1pPr>
            <a:lvl2pPr lvl="1">
              <a:spcBef>
                <a:spcPts val="0"/>
              </a:spcBef>
              <a:spcAft>
                <a:spcPts val="0"/>
              </a:spcAft>
              <a:buSzPts val="2800"/>
              <a:buFont typeface="Raleway"/>
              <a:buNone/>
              <a:defRPr b="1" sz="2800">
                <a:latin typeface="Raleway"/>
                <a:ea typeface="Raleway"/>
                <a:cs typeface="Raleway"/>
                <a:sym typeface="Raleway"/>
              </a:defRPr>
            </a:lvl2pPr>
            <a:lvl3pPr lvl="2">
              <a:spcBef>
                <a:spcPts val="0"/>
              </a:spcBef>
              <a:spcAft>
                <a:spcPts val="0"/>
              </a:spcAft>
              <a:buSzPts val="2800"/>
              <a:buFont typeface="Raleway"/>
              <a:buNone/>
              <a:defRPr b="1" sz="2800">
                <a:latin typeface="Raleway"/>
                <a:ea typeface="Raleway"/>
                <a:cs typeface="Raleway"/>
                <a:sym typeface="Raleway"/>
              </a:defRPr>
            </a:lvl3pPr>
            <a:lvl4pPr lvl="3">
              <a:spcBef>
                <a:spcPts val="0"/>
              </a:spcBef>
              <a:spcAft>
                <a:spcPts val="0"/>
              </a:spcAft>
              <a:buSzPts val="2800"/>
              <a:buFont typeface="Raleway"/>
              <a:buNone/>
              <a:defRPr b="1" sz="2800">
                <a:latin typeface="Raleway"/>
                <a:ea typeface="Raleway"/>
                <a:cs typeface="Raleway"/>
                <a:sym typeface="Raleway"/>
              </a:defRPr>
            </a:lvl4pPr>
            <a:lvl5pPr lvl="4">
              <a:spcBef>
                <a:spcPts val="0"/>
              </a:spcBef>
              <a:spcAft>
                <a:spcPts val="0"/>
              </a:spcAft>
              <a:buSzPts val="2800"/>
              <a:buFont typeface="Raleway"/>
              <a:buNone/>
              <a:defRPr b="1" sz="2800">
                <a:latin typeface="Raleway"/>
                <a:ea typeface="Raleway"/>
                <a:cs typeface="Raleway"/>
                <a:sym typeface="Raleway"/>
              </a:defRPr>
            </a:lvl5pPr>
            <a:lvl6pPr lvl="5">
              <a:spcBef>
                <a:spcPts val="0"/>
              </a:spcBef>
              <a:spcAft>
                <a:spcPts val="0"/>
              </a:spcAft>
              <a:buSzPts val="2800"/>
              <a:buFont typeface="Raleway"/>
              <a:buNone/>
              <a:defRPr b="1" sz="2800">
                <a:latin typeface="Raleway"/>
                <a:ea typeface="Raleway"/>
                <a:cs typeface="Raleway"/>
                <a:sym typeface="Raleway"/>
              </a:defRPr>
            </a:lvl6pPr>
            <a:lvl7pPr lvl="6">
              <a:spcBef>
                <a:spcPts val="0"/>
              </a:spcBef>
              <a:spcAft>
                <a:spcPts val="0"/>
              </a:spcAft>
              <a:buSzPts val="2800"/>
              <a:buFont typeface="Raleway"/>
              <a:buNone/>
              <a:defRPr b="1" sz="2800">
                <a:latin typeface="Raleway"/>
                <a:ea typeface="Raleway"/>
                <a:cs typeface="Raleway"/>
                <a:sym typeface="Raleway"/>
              </a:defRPr>
            </a:lvl7pPr>
            <a:lvl8pPr lvl="7">
              <a:spcBef>
                <a:spcPts val="0"/>
              </a:spcBef>
              <a:spcAft>
                <a:spcPts val="0"/>
              </a:spcAft>
              <a:buSzPts val="2800"/>
              <a:buFont typeface="Raleway"/>
              <a:buNone/>
              <a:defRPr b="1" sz="2800">
                <a:latin typeface="Raleway"/>
                <a:ea typeface="Raleway"/>
                <a:cs typeface="Raleway"/>
                <a:sym typeface="Raleway"/>
              </a:defRPr>
            </a:lvl8pPr>
            <a:lvl9pPr lvl="8">
              <a:spcBef>
                <a:spcPts val="0"/>
              </a:spcBef>
              <a:spcAft>
                <a:spcPts val="0"/>
              </a:spcAft>
              <a:buSzPts val="2800"/>
              <a:buFont typeface="Raleway"/>
              <a:buNone/>
              <a:defRPr b="1" sz="2800">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1.xml"/><Relationship Id="rId3"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xml"/><Relationship Id="rId3"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7.xml"/><Relationship Id="rId3" Type="http://schemas.openxmlformats.org/officeDocument/2006/relationships/hyperlink" Target="https://www.bing.com/ck/a?!&amp;&amp;p=5b2728b2fa98aa26JmltdHM9MTcwNjc0NTYwMCZpZ3VpZD0yZjE4YTczMS1jZGI1LTY4YTQtMDMzOS1iNWY3YzliNTY2NDAmaW5zaWQ9NTgyNw&amp;ptn=3&amp;ver=2&amp;hsh=3&amp;fclid=2f18a731-cdb5-68a4-0339-b5f7c9b56640&amp;psq=comtes+3+stages&amp;u=a1aHR0cHM6Ly9lbi53aWtpcGVkaWEub3JnL3dpa2kvTGF3X29mX3RocmVlX3N0YWdlcw&amp;ntb=1"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18"/>
          <p:cNvSpPr txBox="1"/>
          <p:nvPr>
            <p:ph type="ctrTitle"/>
          </p:nvPr>
        </p:nvSpPr>
        <p:spPr>
          <a:xfrm>
            <a:off x="1913875" y="1584450"/>
            <a:ext cx="6365100" cy="987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4800">
                <a:solidFill>
                  <a:srgbClr val="000000"/>
                </a:solidFill>
              </a:rPr>
              <a:t>Sociology  </a:t>
            </a:r>
            <a:r>
              <a:rPr lang="en-GB" sz="2000">
                <a:solidFill>
                  <a:srgbClr val="000000"/>
                </a:solidFill>
              </a:rPr>
              <a:t>Course Code (SS 2005)</a:t>
            </a:r>
            <a:endParaRPr sz="1400"/>
          </a:p>
        </p:txBody>
      </p:sp>
      <p:sp>
        <p:nvSpPr>
          <p:cNvPr id="177" name="Google Shape;177;p18"/>
          <p:cNvSpPr txBox="1"/>
          <p:nvPr>
            <p:ph idx="1" type="subTitle"/>
          </p:nvPr>
        </p:nvSpPr>
        <p:spPr>
          <a:xfrm>
            <a:off x="1957888" y="2571747"/>
            <a:ext cx="4890900" cy="54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1400"/>
              <a:t>Muhammad Zeeshan</a:t>
            </a:r>
            <a:endParaRPr b="1" sz="14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27"/>
          <p:cNvSpPr txBox="1"/>
          <p:nvPr>
            <p:ph type="title"/>
          </p:nvPr>
        </p:nvSpPr>
        <p:spPr>
          <a:xfrm>
            <a:off x="786875" y="368500"/>
            <a:ext cx="7711200" cy="74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u="sng"/>
              <a:t>COMMON SENSE V/S SCIENTIFIC EVIDENCE</a:t>
            </a:r>
            <a:endParaRPr b="0" u="sng"/>
          </a:p>
        </p:txBody>
      </p:sp>
      <p:sp>
        <p:nvSpPr>
          <p:cNvPr id="231" name="Google Shape;231;p27"/>
          <p:cNvSpPr txBox="1"/>
          <p:nvPr>
            <p:ph idx="1" type="body"/>
          </p:nvPr>
        </p:nvSpPr>
        <p:spPr>
          <a:xfrm>
            <a:off x="218150" y="982650"/>
            <a:ext cx="8587200" cy="405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1700" u="sng">
                <a:solidFill>
                  <a:schemeClr val="dk2"/>
                </a:solidFill>
                <a:highlight>
                  <a:srgbClr val="FFFFFF"/>
                </a:highlight>
              </a:rPr>
              <a:t>COMMON SENSE</a:t>
            </a:r>
            <a:r>
              <a:rPr lang="en-GB" sz="1700">
                <a:solidFill>
                  <a:schemeClr val="dk2"/>
                </a:solidFill>
                <a:highlight>
                  <a:srgbClr val="FFFFFF"/>
                </a:highlight>
              </a:rPr>
              <a:t>:-</a:t>
            </a:r>
            <a:endParaRPr sz="1700">
              <a:solidFill>
                <a:schemeClr val="dk2"/>
              </a:solidFill>
              <a:highlight>
                <a:srgbClr val="FFFFFF"/>
              </a:highlight>
            </a:endParaRPr>
          </a:p>
          <a:p>
            <a:pPr indent="0" lvl="0" marL="0" rtl="0" algn="l">
              <a:spcBef>
                <a:spcPts val="1900"/>
              </a:spcBef>
              <a:spcAft>
                <a:spcPts val="0"/>
              </a:spcAft>
              <a:buNone/>
            </a:pPr>
            <a:r>
              <a:rPr b="1" i="1" lang="en-GB" sz="1600">
                <a:solidFill>
                  <a:schemeClr val="dk2"/>
                </a:solidFill>
                <a:highlight>
                  <a:srgbClr val="FFFFFF"/>
                </a:highlight>
              </a:rPr>
              <a:t>Common sense can be defined as an understanding of everyday challenges and situations gained through observations, experiences and interactions with those around us</a:t>
            </a:r>
            <a:r>
              <a:rPr lang="en-GB" sz="1600">
                <a:solidFill>
                  <a:schemeClr val="dk2"/>
                </a:solidFill>
                <a:highlight>
                  <a:srgbClr val="FFFFFF"/>
                </a:highlight>
              </a:rPr>
              <a:t>, combined with beliefs and knowledge acquired from interactions among us all. For e.g. looking in both directions when walking down a street, eating healthily and exercising to  maintain good health.</a:t>
            </a:r>
            <a:endParaRPr sz="1600">
              <a:solidFill>
                <a:schemeClr val="dk2"/>
              </a:solidFill>
              <a:highlight>
                <a:srgbClr val="FFFFFF"/>
              </a:highlight>
            </a:endParaRPr>
          </a:p>
          <a:p>
            <a:pPr indent="0" lvl="0" marL="0" rtl="0" algn="l">
              <a:spcBef>
                <a:spcPts val="1900"/>
              </a:spcBef>
              <a:spcAft>
                <a:spcPts val="0"/>
              </a:spcAft>
              <a:buNone/>
            </a:pPr>
            <a:r>
              <a:rPr b="1" lang="en-GB" sz="1800" u="sng">
                <a:solidFill>
                  <a:schemeClr val="dk2"/>
                </a:solidFill>
                <a:highlight>
                  <a:srgbClr val="FFFFFF"/>
                </a:highlight>
              </a:rPr>
              <a:t>SCIENCE</a:t>
            </a:r>
            <a:r>
              <a:rPr b="1" lang="en-GB" sz="1800">
                <a:solidFill>
                  <a:schemeClr val="dk2"/>
                </a:solidFill>
                <a:highlight>
                  <a:srgbClr val="FFFFFF"/>
                </a:highlight>
              </a:rPr>
              <a:t>:-</a:t>
            </a:r>
            <a:endParaRPr b="1" sz="1800">
              <a:solidFill>
                <a:schemeClr val="dk2"/>
              </a:solidFill>
              <a:highlight>
                <a:srgbClr val="FFFFFF"/>
              </a:highlight>
            </a:endParaRPr>
          </a:p>
          <a:p>
            <a:pPr indent="0" lvl="0" marL="0" rtl="0" algn="l">
              <a:spcBef>
                <a:spcPts val="1900"/>
              </a:spcBef>
              <a:spcAft>
                <a:spcPts val="0"/>
              </a:spcAft>
              <a:buNone/>
            </a:pPr>
            <a:r>
              <a:rPr b="1" i="1" lang="en-GB" sz="1600">
                <a:solidFill>
                  <a:schemeClr val="dk2"/>
                </a:solidFill>
                <a:highlight>
                  <a:srgbClr val="FFFFFF"/>
                </a:highlight>
              </a:rPr>
              <a:t>Science is a systematic and evidence-based way of exploring our world through observation, experimentation and data analysis.</a:t>
            </a:r>
            <a:r>
              <a:rPr lang="en-GB" sz="1600">
                <a:solidFill>
                  <a:schemeClr val="dk2"/>
                </a:solidFill>
                <a:highlight>
                  <a:srgbClr val="FFFFFF"/>
                </a:highlight>
              </a:rPr>
              <a:t> It follows the </a:t>
            </a:r>
            <a:r>
              <a:rPr b="1" lang="en-GB" sz="1600" u="sng">
                <a:solidFill>
                  <a:schemeClr val="dk2"/>
                </a:solidFill>
                <a:highlight>
                  <a:srgbClr val="FFFFFF"/>
                </a:highlight>
              </a:rPr>
              <a:t>scientific method</a:t>
            </a:r>
            <a:r>
              <a:rPr lang="en-GB" sz="1600">
                <a:solidFill>
                  <a:schemeClr val="dk2"/>
                </a:solidFill>
                <a:highlight>
                  <a:srgbClr val="FFFFFF"/>
                </a:highlight>
              </a:rPr>
              <a:t> i.e. an organized way of testing hypotheses with experimentation or observation with its aim being to better comprehend the natural phenomena as well as predict the future for betterment of humans.</a:t>
            </a:r>
            <a:endParaRPr sz="1600">
              <a:solidFill>
                <a:schemeClr val="dk2"/>
              </a:solidFill>
              <a:highlight>
                <a:srgbClr val="FFFFFF"/>
              </a:highlight>
            </a:endParaRPr>
          </a:p>
          <a:p>
            <a:pPr indent="0" lvl="0" marL="0" rtl="0" algn="l">
              <a:spcBef>
                <a:spcPts val="1900"/>
              </a:spcBef>
              <a:spcAft>
                <a:spcPts val="0"/>
              </a:spcAft>
              <a:buNone/>
            </a:pPr>
            <a:r>
              <a:t/>
            </a:r>
            <a:endParaRPr>
              <a:solidFill>
                <a:srgbClr val="404040"/>
              </a:solidFill>
              <a:highlight>
                <a:srgbClr val="FFFFFF"/>
              </a:highlight>
              <a:latin typeface="Georgia"/>
              <a:ea typeface="Georgia"/>
              <a:cs typeface="Georgia"/>
              <a:sym typeface="Georgia"/>
            </a:endParaRPr>
          </a:p>
          <a:p>
            <a:pPr indent="0" lvl="0" marL="0" rtl="0" algn="l">
              <a:spcBef>
                <a:spcPts val="1600"/>
              </a:spcBef>
              <a:spcAft>
                <a:spcPts val="1600"/>
              </a:spcAft>
              <a:buNone/>
            </a:pPr>
            <a:r>
              <a:t/>
            </a:r>
            <a:endParaRPr sz="14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pic>
        <p:nvPicPr>
          <p:cNvPr id="236" name="Google Shape;236;p28"/>
          <p:cNvPicPr preferRelativeResize="0"/>
          <p:nvPr/>
        </p:nvPicPr>
        <p:blipFill>
          <a:blip r:embed="rId3">
            <a:alphaModFix/>
          </a:blip>
          <a:stretch>
            <a:fillRect/>
          </a:stretch>
        </p:blipFill>
        <p:spPr>
          <a:xfrm>
            <a:off x="0" y="0"/>
            <a:ext cx="9144001" cy="51435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pic>
        <p:nvPicPr>
          <p:cNvPr id="241" name="Google Shape;241;p29"/>
          <p:cNvPicPr preferRelativeResize="0"/>
          <p:nvPr/>
        </p:nvPicPr>
        <p:blipFill>
          <a:blip r:embed="rId3">
            <a:alphaModFix/>
          </a:blip>
          <a:stretch>
            <a:fillRect/>
          </a:stretch>
        </p:blipFill>
        <p:spPr>
          <a:xfrm>
            <a:off x="12225" y="0"/>
            <a:ext cx="9131776" cy="51435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30"/>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30"/>
          <p:cNvSpPr txBox="1"/>
          <p:nvPr/>
        </p:nvSpPr>
        <p:spPr>
          <a:xfrm>
            <a:off x="766550" y="2046450"/>
            <a:ext cx="7651200" cy="266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300">
                <a:solidFill>
                  <a:schemeClr val="accent1"/>
                </a:solidFill>
                <a:latin typeface="Lato"/>
                <a:ea typeface="Lato"/>
                <a:cs typeface="Lato"/>
                <a:sym typeface="Lato"/>
              </a:rPr>
              <a:t>Common Sense versus Scientific Evidence Like the sociological perspective, scientific evidence sometimes challenges our common sense. Here are six statements that many North Americans assume are true: </a:t>
            </a:r>
            <a:endParaRPr sz="1300">
              <a:solidFill>
                <a:schemeClr val="accent1"/>
              </a:solidFill>
              <a:latin typeface="Lato"/>
              <a:ea typeface="Lato"/>
              <a:cs typeface="Lato"/>
              <a:sym typeface="Lato"/>
            </a:endParaRPr>
          </a:p>
          <a:p>
            <a:pPr indent="0" lvl="0" marL="0" rtl="0" algn="l">
              <a:spcBef>
                <a:spcPts val="0"/>
              </a:spcBef>
              <a:spcAft>
                <a:spcPts val="0"/>
              </a:spcAft>
              <a:buNone/>
            </a:pPr>
            <a:r>
              <a:rPr lang="en-GB" sz="1300">
                <a:solidFill>
                  <a:schemeClr val="accent1"/>
                </a:solidFill>
                <a:latin typeface="Lato"/>
                <a:ea typeface="Lato"/>
                <a:cs typeface="Lato"/>
                <a:sym typeface="Lato"/>
              </a:rPr>
              <a:t>1. “Poor people are far more likely than rich people to break the law.” Not true. If you regularly watch television shows like COPS, you might think that police arrest only people from “bad” neighborhoods. Chapter 9 (“Deviance”) explains that poor people do stand out in the official arrest statistics. But research also shows that police and prosecutors are more likely to treat well-to-do people more leniently, as when a Hollywood celebrity is accused of shoplifting or drunk driving. Some laws are even written in a way that criminalizes poor people more and affluent people less. </a:t>
            </a:r>
            <a:endParaRPr sz="1300">
              <a:solidFill>
                <a:schemeClr val="accent1"/>
              </a:solidFill>
              <a:latin typeface="Lato"/>
              <a:ea typeface="Lato"/>
              <a:cs typeface="Lato"/>
              <a:sym typeface="Lato"/>
            </a:endParaRPr>
          </a:p>
          <a:p>
            <a:pPr indent="0" lvl="0" marL="0" rtl="0" algn="l">
              <a:spcBef>
                <a:spcPts val="0"/>
              </a:spcBef>
              <a:spcAft>
                <a:spcPts val="0"/>
              </a:spcAft>
              <a:buNone/>
            </a:pPr>
            <a:r>
              <a:t/>
            </a:r>
            <a:endParaRPr sz="1300">
              <a:solidFill>
                <a:schemeClr val="accent1"/>
              </a:solidFill>
              <a:latin typeface="Lato"/>
              <a:ea typeface="Lato"/>
              <a:cs typeface="Lato"/>
              <a:sym typeface="Lato"/>
            </a:endParaRPr>
          </a:p>
          <a:p>
            <a:pPr indent="0" lvl="0" marL="0" rtl="0" algn="l">
              <a:spcBef>
                <a:spcPts val="0"/>
              </a:spcBef>
              <a:spcAft>
                <a:spcPts val="0"/>
              </a:spcAft>
              <a:buNone/>
            </a:pPr>
            <a:r>
              <a:rPr lang="en-GB" sz="1300">
                <a:solidFill>
                  <a:schemeClr val="accent1"/>
                </a:solidFill>
                <a:latin typeface="Lato"/>
                <a:ea typeface="Lato"/>
                <a:cs typeface="Lato"/>
                <a:sym typeface="Lato"/>
              </a:rPr>
              <a:t>2. “The United States is a middle-class society in which most people are more or less equal.” False. Data presented in Chapter 11 (“Social Class in the United States”) show that the richest 5 percent</a:t>
            </a:r>
            <a:endParaRPr sz="1300">
              <a:solidFill>
                <a:schemeClr val="accent1"/>
              </a:solidFill>
              <a:latin typeface="Lato"/>
              <a:ea typeface="Lato"/>
              <a:cs typeface="Lato"/>
              <a:sym typeface="La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31"/>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31"/>
          <p:cNvSpPr txBox="1"/>
          <p:nvPr/>
        </p:nvSpPr>
        <p:spPr>
          <a:xfrm>
            <a:off x="729350" y="2002575"/>
            <a:ext cx="7688400" cy="281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300">
                <a:solidFill>
                  <a:schemeClr val="accent1"/>
                </a:solidFill>
                <a:latin typeface="Lato"/>
                <a:ea typeface="Lato"/>
                <a:cs typeface="Lato"/>
                <a:sym typeface="Lato"/>
              </a:rPr>
              <a:t>of U.S. families control 60 percent of the nation’s total wealth, but almost half of all families have scarcely any wealth at all. The gap between the richest people and average people in the United States has never been greater (Mishel, Bernstein, &amp; Allegretto, 2009; Wolff, 2010). </a:t>
            </a:r>
            <a:endParaRPr sz="1300">
              <a:solidFill>
                <a:schemeClr val="accent1"/>
              </a:solidFill>
              <a:latin typeface="Lato"/>
              <a:ea typeface="Lato"/>
              <a:cs typeface="Lato"/>
              <a:sym typeface="Lato"/>
            </a:endParaRPr>
          </a:p>
          <a:p>
            <a:pPr indent="0" lvl="0" marL="0" rtl="0" algn="l">
              <a:spcBef>
                <a:spcPts val="0"/>
              </a:spcBef>
              <a:spcAft>
                <a:spcPts val="0"/>
              </a:spcAft>
              <a:buNone/>
            </a:pPr>
            <a:r>
              <a:rPr lang="en-GB" sz="1300">
                <a:solidFill>
                  <a:schemeClr val="accent1"/>
                </a:solidFill>
                <a:latin typeface="Lato"/>
                <a:ea typeface="Lato"/>
                <a:cs typeface="Lato"/>
                <a:sym typeface="Lato"/>
              </a:rPr>
              <a:t>3. “Most poor people don’t want to work.” Wrong. Research described in Chapter 11 indicates that this statement is true of some but not most poor people. In fact, more than a third of poor individuals in the United States are children and elderly people who are not expected to work. </a:t>
            </a:r>
            <a:endParaRPr sz="1300">
              <a:solidFill>
                <a:schemeClr val="accent1"/>
              </a:solidFill>
              <a:latin typeface="Lato"/>
              <a:ea typeface="Lato"/>
              <a:cs typeface="Lato"/>
              <a:sym typeface="Lato"/>
            </a:endParaRPr>
          </a:p>
          <a:p>
            <a:pPr indent="0" lvl="0" marL="0" rtl="0" algn="l">
              <a:spcBef>
                <a:spcPts val="0"/>
              </a:spcBef>
              <a:spcAft>
                <a:spcPts val="0"/>
              </a:spcAft>
              <a:buNone/>
            </a:pPr>
            <a:r>
              <a:rPr lang="en-GB" sz="1300">
                <a:solidFill>
                  <a:schemeClr val="accent1"/>
                </a:solidFill>
                <a:latin typeface="Lato"/>
                <a:ea typeface="Lato"/>
                <a:cs typeface="Lato"/>
                <a:sym typeface="Lato"/>
              </a:rPr>
              <a:t>4. “Differences in the behavior of females and males are just ‘human nature.’ ” Wrong again. Much of what we call “human nature” is constructed by the society in which we live, as Chapter 3 (“Culture”) explains. Further, as Chapter 13 (“Gender Stratification”) argues, some societies define “feminine” and “masculine” very differently from the way we do. </a:t>
            </a:r>
            <a:endParaRPr sz="1300">
              <a:solidFill>
                <a:schemeClr val="accent1"/>
              </a:solidFill>
              <a:latin typeface="Lato"/>
              <a:ea typeface="Lato"/>
              <a:cs typeface="Lato"/>
              <a:sym typeface="Lato"/>
            </a:endParaRPr>
          </a:p>
          <a:p>
            <a:pPr indent="0" lvl="0" marL="0" rtl="0" algn="l">
              <a:spcBef>
                <a:spcPts val="0"/>
              </a:spcBef>
              <a:spcAft>
                <a:spcPts val="0"/>
              </a:spcAft>
              <a:buNone/>
            </a:pPr>
            <a:r>
              <a:rPr lang="en-GB" sz="1300">
                <a:solidFill>
                  <a:schemeClr val="accent1"/>
                </a:solidFill>
                <a:latin typeface="Lato"/>
                <a:ea typeface="Lato"/>
                <a:cs typeface="Lato"/>
                <a:sym typeface="Lato"/>
              </a:rPr>
              <a:t>5. “People change as they grow old, losing many interests as they focus on their health.” Not really. Chapter 15 (“Aging and the Elderly”) reports that aging does very little to change our personalities. Problems of health increase in old age, but by and large, elderly people keep the distinctive personalities they have had throughout their adult lives. </a:t>
            </a:r>
            <a:endParaRPr sz="1300">
              <a:solidFill>
                <a:schemeClr val="accent1"/>
              </a:solidFill>
              <a:latin typeface="Lato"/>
              <a:ea typeface="Lato"/>
              <a:cs typeface="Lato"/>
              <a:sym typeface="La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32"/>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32"/>
          <p:cNvSpPr txBox="1"/>
          <p:nvPr/>
        </p:nvSpPr>
        <p:spPr>
          <a:xfrm>
            <a:off x="722675" y="2046450"/>
            <a:ext cx="7688400" cy="264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300">
                <a:solidFill>
                  <a:schemeClr val="accent1"/>
                </a:solidFill>
                <a:latin typeface="Lato"/>
                <a:ea typeface="Lato"/>
                <a:cs typeface="Lato"/>
                <a:sym typeface="Lato"/>
              </a:rPr>
              <a:t>6. “Most people marry because they are in love.” Not always. To members of our society, few statements are so obvious. Surprisingly, however, in many societies, marriage has little to do with love. Chapter 18 (“Families”) explains why. </a:t>
            </a:r>
            <a:endParaRPr sz="1300">
              <a:solidFill>
                <a:schemeClr val="accent1"/>
              </a:solidFill>
              <a:latin typeface="Lato"/>
              <a:ea typeface="Lato"/>
              <a:cs typeface="Lato"/>
              <a:sym typeface="Lato"/>
            </a:endParaRPr>
          </a:p>
          <a:p>
            <a:pPr indent="0" lvl="0" marL="0" rtl="0" algn="l">
              <a:spcBef>
                <a:spcPts val="0"/>
              </a:spcBef>
              <a:spcAft>
                <a:spcPts val="0"/>
              </a:spcAft>
              <a:buNone/>
            </a:pPr>
            <a:r>
              <a:t/>
            </a:r>
            <a:endParaRPr sz="1300">
              <a:solidFill>
                <a:schemeClr val="accent1"/>
              </a:solidFill>
              <a:latin typeface="Lato"/>
              <a:ea typeface="Lato"/>
              <a:cs typeface="Lato"/>
              <a:sym typeface="Lato"/>
            </a:endParaRPr>
          </a:p>
          <a:p>
            <a:pPr indent="0" lvl="0" marL="0" rtl="0" algn="l">
              <a:spcBef>
                <a:spcPts val="0"/>
              </a:spcBef>
              <a:spcAft>
                <a:spcPts val="0"/>
              </a:spcAft>
              <a:buNone/>
            </a:pPr>
            <a:r>
              <a:rPr lang="en-GB" sz="1300">
                <a:solidFill>
                  <a:schemeClr val="accent1"/>
                </a:solidFill>
                <a:latin typeface="Lato"/>
                <a:ea typeface="Lato"/>
                <a:cs typeface="Lato"/>
                <a:sym typeface="Lato"/>
              </a:rPr>
              <a:t>These examples confirm the old saying that “it’s not what we don’t know that gets us into trouble as much as the things we do know that just aren’t so.” The Sociology in Focus box explains why we also need to think critically about “facts” we find on the Internet and in the popular media. While growing up we have all heard many widely accepted “truths,” been bombarded by “expert” advice in the popular media, and felt pressure to accept the opinions of people around us. As adults, we need to evaluate more critically what we see, read, and hear. Sociology can help us do that.</a:t>
            </a:r>
            <a:endParaRPr sz="1300">
              <a:solidFill>
                <a:schemeClr val="accent1"/>
              </a:solidFill>
              <a:latin typeface="Lato"/>
              <a:ea typeface="Lato"/>
              <a:cs typeface="Lato"/>
              <a:sym typeface="Lato"/>
            </a:endParaRPr>
          </a:p>
          <a:p>
            <a:pPr indent="0" lvl="0" marL="0" rtl="0" algn="l">
              <a:spcBef>
                <a:spcPts val="0"/>
              </a:spcBef>
              <a:spcAft>
                <a:spcPts val="0"/>
              </a:spcAft>
              <a:buNone/>
            </a:pPr>
            <a:r>
              <a:t/>
            </a:r>
            <a:endParaRPr sz="1300">
              <a:solidFill>
                <a:schemeClr val="accent1"/>
              </a:solidFill>
              <a:latin typeface="Lato"/>
              <a:ea typeface="Lato"/>
              <a:cs typeface="Lato"/>
              <a:sym typeface="La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33"/>
          <p:cNvSpPr txBox="1"/>
          <p:nvPr>
            <p:ph type="title"/>
          </p:nvPr>
        </p:nvSpPr>
        <p:spPr>
          <a:xfrm>
            <a:off x="229175" y="550950"/>
            <a:ext cx="8628600" cy="596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u="sng">
                <a:latin typeface="Lato"/>
                <a:ea typeface="Lato"/>
                <a:cs typeface="Lato"/>
                <a:sym typeface="Lato"/>
              </a:rPr>
              <a:t>SCIENCE AND SOCIOLOGY:-</a:t>
            </a:r>
            <a:endParaRPr sz="3800" u="sng"/>
          </a:p>
        </p:txBody>
      </p:sp>
      <p:sp>
        <p:nvSpPr>
          <p:cNvPr id="265" name="Google Shape;265;p33"/>
          <p:cNvSpPr txBox="1"/>
          <p:nvPr>
            <p:ph idx="1" type="body"/>
          </p:nvPr>
        </p:nvSpPr>
        <p:spPr>
          <a:xfrm>
            <a:off x="229175" y="1454225"/>
            <a:ext cx="8628600" cy="34548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chemeClr val="dk2"/>
              </a:buClr>
              <a:buSzPts val="1800"/>
              <a:buChar char="●"/>
            </a:pPr>
            <a:r>
              <a:rPr lang="en-GB" sz="1800">
                <a:solidFill>
                  <a:schemeClr val="dk2"/>
                </a:solidFill>
              </a:rPr>
              <a:t>So it was that the French social thinker </a:t>
            </a:r>
            <a:r>
              <a:rPr b="1" lang="en-GB" sz="1800">
                <a:solidFill>
                  <a:schemeClr val="dk2"/>
                </a:solidFill>
              </a:rPr>
              <a:t>Auguste Comte (1798–1857)</a:t>
            </a:r>
            <a:r>
              <a:rPr lang="en-GB" sz="1800">
                <a:solidFill>
                  <a:schemeClr val="dk2"/>
                </a:solidFill>
              </a:rPr>
              <a:t> who </a:t>
            </a:r>
            <a:r>
              <a:rPr b="1" i="1" lang="en-GB" sz="1800">
                <a:solidFill>
                  <a:schemeClr val="dk2"/>
                </a:solidFill>
              </a:rPr>
              <a:t>coined the term sociology in 1838</a:t>
            </a:r>
            <a:r>
              <a:rPr lang="en-GB" sz="1800">
                <a:solidFill>
                  <a:schemeClr val="dk2"/>
                </a:solidFill>
              </a:rPr>
              <a:t> to describe a new way of looking at society. </a:t>
            </a:r>
            <a:endParaRPr sz="1800">
              <a:solidFill>
                <a:schemeClr val="dk2"/>
              </a:solidFill>
            </a:endParaRPr>
          </a:p>
          <a:p>
            <a:pPr indent="-342900" lvl="0" marL="457200" rtl="0" algn="l">
              <a:spcBef>
                <a:spcPts val="0"/>
              </a:spcBef>
              <a:spcAft>
                <a:spcPts val="0"/>
              </a:spcAft>
              <a:buClr>
                <a:schemeClr val="dk2"/>
              </a:buClr>
              <a:buSzPts val="1800"/>
              <a:buChar char="●"/>
            </a:pPr>
            <a:r>
              <a:rPr lang="en-GB" sz="1800">
                <a:solidFill>
                  <a:schemeClr val="dk2"/>
                </a:solidFill>
              </a:rPr>
              <a:t>This makes </a:t>
            </a:r>
            <a:r>
              <a:rPr b="1" i="1" lang="en-GB" sz="1800">
                <a:solidFill>
                  <a:schemeClr val="dk2"/>
                </a:solidFill>
              </a:rPr>
              <a:t>sociology one of the youngest academic disciplines</a:t>
            </a:r>
            <a:r>
              <a:rPr lang="en-GB" sz="1800">
                <a:solidFill>
                  <a:schemeClr val="dk2"/>
                </a:solidFill>
              </a:rPr>
              <a:t>— far newer than history, physics, or economics, for example.</a:t>
            </a:r>
            <a:endParaRPr sz="1800">
              <a:solidFill>
                <a:schemeClr val="dk2"/>
              </a:solidFill>
            </a:endParaRPr>
          </a:p>
          <a:p>
            <a:pPr indent="-342900" lvl="0" marL="457200" rtl="0" algn="l">
              <a:spcBef>
                <a:spcPts val="0"/>
              </a:spcBef>
              <a:spcAft>
                <a:spcPts val="0"/>
              </a:spcAft>
              <a:buClr>
                <a:schemeClr val="dk2"/>
              </a:buClr>
              <a:buSzPts val="1800"/>
              <a:buChar char="●"/>
            </a:pPr>
            <a:r>
              <a:rPr b="1" i="1" lang="en-GB" sz="1800">
                <a:solidFill>
                  <a:schemeClr val="dk2"/>
                </a:solidFill>
              </a:rPr>
              <a:t>Comte’s contribution came in applying the scientific approach—first used to study the physical world—to the study of society. </a:t>
            </a:r>
            <a:endParaRPr b="1" i="1" sz="1800">
              <a:solidFill>
                <a:schemeClr val="dk2"/>
              </a:solidFill>
            </a:endParaRPr>
          </a:p>
          <a:p>
            <a:pPr indent="-342900" lvl="0" marL="457200" rtl="0" algn="l">
              <a:spcBef>
                <a:spcPts val="0"/>
              </a:spcBef>
              <a:spcAft>
                <a:spcPts val="0"/>
              </a:spcAft>
              <a:buClr>
                <a:schemeClr val="dk2"/>
              </a:buClr>
              <a:buSzPts val="1800"/>
              <a:buChar char="●"/>
            </a:pPr>
            <a:r>
              <a:rPr lang="en-GB" sz="1800">
                <a:solidFill>
                  <a:schemeClr val="dk2"/>
                </a:solidFill>
              </a:rPr>
              <a:t>Comte’s approach is called </a:t>
            </a:r>
            <a:r>
              <a:rPr b="1" i="1" lang="en-GB" sz="1800">
                <a:solidFill>
                  <a:schemeClr val="dk2"/>
                </a:solidFill>
              </a:rPr>
              <a:t>positivism</a:t>
            </a:r>
            <a:r>
              <a:rPr lang="en-GB" sz="1800">
                <a:solidFill>
                  <a:schemeClr val="dk2"/>
                </a:solidFill>
              </a:rPr>
              <a:t>, a way of understanding based on science. </a:t>
            </a:r>
            <a:endParaRPr sz="1800">
              <a:solidFill>
                <a:schemeClr val="dk2"/>
              </a:solidFill>
            </a:endParaRPr>
          </a:p>
          <a:p>
            <a:pPr indent="-342900" lvl="0" marL="457200" rtl="0" algn="l">
              <a:spcBef>
                <a:spcPts val="0"/>
              </a:spcBef>
              <a:spcAft>
                <a:spcPts val="0"/>
              </a:spcAft>
              <a:buClr>
                <a:schemeClr val="dk2"/>
              </a:buClr>
              <a:buSzPts val="1800"/>
              <a:buChar char="●"/>
            </a:pPr>
            <a:r>
              <a:rPr lang="en-GB" sz="1800">
                <a:solidFill>
                  <a:schemeClr val="dk2"/>
                </a:solidFill>
              </a:rPr>
              <a:t>As a positivist, Comte believed that </a:t>
            </a:r>
            <a:r>
              <a:rPr b="1" i="1" lang="en-GB" sz="1800">
                <a:solidFill>
                  <a:schemeClr val="dk2"/>
                </a:solidFill>
              </a:rPr>
              <a:t>society operates according to its own laws</a:t>
            </a:r>
            <a:r>
              <a:rPr lang="en-GB" sz="1800">
                <a:solidFill>
                  <a:schemeClr val="dk2"/>
                </a:solidFill>
              </a:rPr>
              <a:t>, much as the </a:t>
            </a:r>
            <a:r>
              <a:rPr b="1" i="1" lang="en-GB" sz="1800">
                <a:solidFill>
                  <a:schemeClr val="dk2"/>
                </a:solidFill>
              </a:rPr>
              <a:t>physical world operates according to gravity and other laws of nature.</a:t>
            </a:r>
            <a:endParaRPr b="1" i="1" sz="1800">
              <a:solidFill>
                <a:schemeClr val="dk2"/>
              </a:solidFill>
            </a:endParaRPr>
          </a:p>
          <a:p>
            <a:pPr indent="0" lvl="0" marL="0" rtl="0" algn="l">
              <a:spcBef>
                <a:spcPts val="1600"/>
              </a:spcBef>
              <a:spcAft>
                <a:spcPts val="160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34"/>
          <p:cNvSpPr txBox="1"/>
          <p:nvPr>
            <p:ph idx="1" type="body"/>
          </p:nvPr>
        </p:nvSpPr>
        <p:spPr>
          <a:xfrm>
            <a:off x="721225" y="1399400"/>
            <a:ext cx="7799100" cy="3487500"/>
          </a:xfrm>
          <a:prstGeom prst="rect">
            <a:avLst/>
          </a:prstGeom>
          <a:solidFill>
            <a:schemeClr val="lt1"/>
          </a:solidFill>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chemeClr val="dk2"/>
                </a:solidFill>
              </a:rPr>
              <a:t>Comte saw sociology as the product of a three-stage historical development.</a:t>
            </a:r>
            <a:endParaRPr sz="1800">
              <a:solidFill>
                <a:schemeClr val="dk2"/>
              </a:solidFill>
            </a:endParaRPr>
          </a:p>
          <a:p>
            <a:pPr indent="0" lvl="0" marL="0" rtl="0" algn="l">
              <a:spcBef>
                <a:spcPts val="1600"/>
              </a:spcBef>
              <a:spcAft>
                <a:spcPts val="0"/>
              </a:spcAft>
              <a:buNone/>
            </a:pPr>
            <a:r>
              <a:rPr lang="en-GB" sz="1700">
                <a:solidFill>
                  <a:schemeClr val="dk2"/>
                </a:solidFill>
                <a:highlight>
                  <a:srgbClr val="FFFFFF"/>
                </a:highlight>
                <a:uFill>
                  <a:noFill/>
                </a:uFill>
                <a:hlinkClick r:id="rId3">
                  <a:extLst>
                    <a:ext uri="{A12FA001-AC4F-418D-AE19-62706E023703}">
                      <ahyp:hlinkClr val="tx"/>
                    </a:ext>
                  </a:extLst>
                </a:hlinkClick>
              </a:rPr>
              <a:t>Auguste Comte's law of three stages states that society as a whole, and each particular science, develops through three mentally conceived stages</a:t>
            </a:r>
            <a:r>
              <a:rPr lang="en-GB" sz="1700">
                <a:solidFill>
                  <a:schemeClr val="dk2"/>
                </a:solidFill>
                <a:highlight>
                  <a:srgbClr val="FFFFFF"/>
                </a:highlight>
              </a:rPr>
              <a:t>. The three stages are:</a:t>
            </a:r>
            <a:endParaRPr sz="1700">
              <a:solidFill>
                <a:schemeClr val="dk2"/>
              </a:solidFill>
              <a:highlight>
                <a:srgbClr val="FFFFFF"/>
              </a:highlight>
            </a:endParaRPr>
          </a:p>
          <a:p>
            <a:pPr indent="-336550" lvl="0" marL="647700" rtl="0" algn="l">
              <a:lnSpc>
                <a:spcPct val="137500"/>
              </a:lnSpc>
              <a:spcBef>
                <a:spcPts val="1600"/>
              </a:spcBef>
              <a:spcAft>
                <a:spcPts val="0"/>
              </a:spcAft>
              <a:buClr>
                <a:schemeClr val="dk2"/>
              </a:buClr>
              <a:buSzPts val="1700"/>
              <a:buFont typeface="Lato"/>
              <a:buAutoNum type="arabicPeriod"/>
            </a:pPr>
            <a:r>
              <a:rPr lang="en-GB" sz="1700">
                <a:solidFill>
                  <a:schemeClr val="dk2"/>
                </a:solidFill>
                <a:highlight>
                  <a:srgbClr val="FFFFFF"/>
                </a:highlight>
              </a:rPr>
              <a:t>The </a:t>
            </a:r>
            <a:r>
              <a:rPr b="1" i="1" lang="en-GB" sz="1700">
                <a:solidFill>
                  <a:schemeClr val="dk2"/>
                </a:solidFill>
                <a:highlight>
                  <a:srgbClr val="FFFFFF"/>
                </a:highlight>
              </a:rPr>
              <a:t>theological stage</a:t>
            </a:r>
            <a:r>
              <a:rPr lang="en-GB" sz="1700">
                <a:solidFill>
                  <a:schemeClr val="dk2"/>
                </a:solidFill>
                <a:highlight>
                  <a:srgbClr val="FFFFFF"/>
                </a:highlight>
              </a:rPr>
              <a:t>, in which the world and the place of humans within it were explained in terms of gods, spirits, and magic.</a:t>
            </a:r>
            <a:endParaRPr sz="1700">
              <a:solidFill>
                <a:schemeClr val="dk2"/>
              </a:solidFill>
              <a:highlight>
                <a:srgbClr val="FFFFFF"/>
              </a:highlight>
            </a:endParaRPr>
          </a:p>
          <a:p>
            <a:pPr indent="-336550" lvl="0" marL="647700" rtl="0" algn="l">
              <a:lnSpc>
                <a:spcPct val="137500"/>
              </a:lnSpc>
              <a:spcBef>
                <a:spcPts val="0"/>
              </a:spcBef>
              <a:spcAft>
                <a:spcPts val="0"/>
              </a:spcAft>
              <a:buClr>
                <a:schemeClr val="dk2"/>
              </a:buClr>
              <a:buSzPts val="1700"/>
              <a:buFont typeface="Lato"/>
              <a:buAutoNum type="arabicPeriod"/>
            </a:pPr>
            <a:r>
              <a:rPr lang="en-GB" sz="1700">
                <a:solidFill>
                  <a:schemeClr val="dk2"/>
                </a:solidFill>
                <a:highlight>
                  <a:srgbClr val="FFFFFF"/>
                </a:highlight>
              </a:rPr>
              <a:t>The </a:t>
            </a:r>
            <a:r>
              <a:rPr b="1" i="1" lang="en-GB" sz="1700">
                <a:solidFill>
                  <a:schemeClr val="dk2"/>
                </a:solidFill>
                <a:highlight>
                  <a:srgbClr val="FFFFFF"/>
                </a:highlight>
              </a:rPr>
              <a:t>metaphysical stage</a:t>
            </a:r>
            <a:r>
              <a:rPr lang="en-GB" sz="1700">
                <a:solidFill>
                  <a:schemeClr val="dk2"/>
                </a:solidFill>
                <a:highlight>
                  <a:srgbClr val="FFFFFF"/>
                </a:highlight>
              </a:rPr>
              <a:t>, in which such explanations were based on abstract notions such as essences and final causes.</a:t>
            </a:r>
            <a:endParaRPr sz="1700">
              <a:solidFill>
                <a:schemeClr val="dk2"/>
              </a:solidFill>
              <a:highlight>
                <a:srgbClr val="FFFFFF"/>
              </a:highlight>
            </a:endParaRPr>
          </a:p>
          <a:p>
            <a:pPr indent="-336550" lvl="0" marL="647700" rtl="0" algn="l">
              <a:lnSpc>
                <a:spcPct val="137500"/>
              </a:lnSpc>
              <a:spcBef>
                <a:spcPts val="0"/>
              </a:spcBef>
              <a:spcAft>
                <a:spcPts val="0"/>
              </a:spcAft>
              <a:buClr>
                <a:schemeClr val="dk2"/>
              </a:buClr>
              <a:buSzPts val="1700"/>
              <a:buFont typeface="Lato"/>
              <a:buAutoNum type="arabicPeriod"/>
            </a:pPr>
            <a:r>
              <a:rPr lang="en-GB" sz="1700">
                <a:solidFill>
                  <a:schemeClr val="dk2"/>
                </a:solidFill>
                <a:highlight>
                  <a:srgbClr val="E2E9FF"/>
                </a:highlight>
              </a:rPr>
              <a:t>The </a:t>
            </a:r>
            <a:r>
              <a:rPr b="1" i="1" lang="en-GB" sz="1700">
                <a:solidFill>
                  <a:schemeClr val="dk2"/>
                </a:solidFill>
                <a:highlight>
                  <a:srgbClr val="E2E9FF"/>
                </a:highlight>
              </a:rPr>
              <a:t>positive stage</a:t>
            </a:r>
            <a:r>
              <a:rPr lang="en-GB" sz="1700">
                <a:solidFill>
                  <a:schemeClr val="dk2"/>
                </a:solidFill>
                <a:highlight>
                  <a:srgbClr val="E2E9FF"/>
                </a:highlight>
              </a:rPr>
              <a:t>, based on scientific knowledge</a:t>
            </a:r>
            <a:endParaRPr sz="1700">
              <a:solidFill>
                <a:schemeClr val="dk2"/>
              </a:solidFill>
              <a:highlight>
                <a:srgbClr val="E2E9FF"/>
              </a:highlight>
            </a:endParaRPr>
          </a:p>
          <a:p>
            <a:pPr indent="0" lvl="0" marL="0" rtl="0" algn="l">
              <a:spcBef>
                <a:spcPts val="0"/>
              </a:spcBef>
              <a:spcAft>
                <a:spcPts val="0"/>
              </a:spcAft>
              <a:buNone/>
            </a:pPr>
            <a:r>
              <a:t/>
            </a:r>
            <a:endParaRPr/>
          </a:p>
          <a:p>
            <a:pPr indent="0" lvl="0" marL="0" rtl="0" algn="l">
              <a:spcBef>
                <a:spcPts val="1600"/>
              </a:spcBef>
              <a:spcAft>
                <a:spcPts val="1600"/>
              </a:spcAft>
              <a:buNone/>
            </a:pPr>
            <a:r>
              <a:t/>
            </a:r>
            <a:endParaRPr/>
          </a:p>
        </p:txBody>
      </p:sp>
      <p:sp>
        <p:nvSpPr>
          <p:cNvPr id="271" name="Google Shape;271;p34"/>
          <p:cNvSpPr txBox="1"/>
          <p:nvPr/>
        </p:nvSpPr>
        <p:spPr>
          <a:xfrm>
            <a:off x="721225" y="587825"/>
            <a:ext cx="5890800" cy="52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2300" u="sng">
                <a:solidFill>
                  <a:schemeClr val="dk2"/>
                </a:solidFill>
                <a:latin typeface="Lato"/>
                <a:ea typeface="Lato"/>
                <a:cs typeface="Lato"/>
                <a:sym typeface="Lato"/>
              </a:rPr>
              <a:t>COMTE’S 3 STAGES OF DEVELOPMENT:-</a:t>
            </a:r>
            <a:endParaRPr b="1" sz="2300" u="sng">
              <a:solidFill>
                <a:schemeClr val="dk2"/>
              </a:solidFill>
              <a:latin typeface="Lato"/>
              <a:ea typeface="Lato"/>
              <a:cs typeface="Lato"/>
              <a:sym typeface="Lat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35"/>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4800">
                <a:solidFill>
                  <a:srgbClr val="000000"/>
                </a:solidFill>
              </a:rPr>
              <a:t>Q&amp;A Session</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19"/>
          <p:cNvSpPr txBox="1"/>
          <p:nvPr>
            <p:ph type="title"/>
          </p:nvPr>
        </p:nvSpPr>
        <p:spPr>
          <a:xfrm>
            <a:off x="729450" y="583850"/>
            <a:ext cx="7688700" cy="5352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sz="2500">
                <a:latin typeface="Lato"/>
                <a:ea typeface="Lato"/>
                <a:cs typeface="Lato"/>
                <a:sym typeface="Lato"/>
              </a:rPr>
              <a:t>What Is the Sociological Perspective? </a:t>
            </a:r>
            <a:endParaRPr sz="3800"/>
          </a:p>
        </p:txBody>
      </p:sp>
      <p:sp>
        <p:nvSpPr>
          <p:cNvPr id="183" name="Google Shape;183;p19"/>
          <p:cNvSpPr txBox="1"/>
          <p:nvPr>
            <p:ph idx="1" type="body"/>
          </p:nvPr>
        </p:nvSpPr>
        <p:spPr>
          <a:xfrm>
            <a:off x="729450" y="1333600"/>
            <a:ext cx="8097900" cy="364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600">
                <a:solidFill>
                  <a:schemeClr val="dk2"/>
                </a:solidFill>
              </a:rPr>
              <a:t>The sociological perspective reveals the power of society to shape individual lives. </a:t>
            </a:r>
            <a:endParaRPr sz="1600">
              <a:solidFill>
                <a:schemeClr val="dk2"/>
              </a:solidFill>
            </a:endParaRPr>
          </a:p>
          <a:p>
            <a:pPr indent="0" lvl="0" marL="0" rtl="0" algn="l">
              <a:spcBef>
                <a:spcPts val="1600"/>
              </a:spcBef>
              <a:spcAft>
                <a:spcPts val="0"/>
              </a:spcAft>
              <a:buNone/>
            </a:pPr>
            <a:r>
              <a:rPr lang="en-GB" sz="1600">
                <a:solidFill>
                  <a:schemeClr val="dk2"/>
                </a:solidFill>
              </a:rPr>
              <a:t>• What we commonly think of as personal choice—whether or not to go to college, how many children we will have, even the decision to end our own life—is affected by social forces. </a:t>
            </a:r>
            <a:endParaRPr sz="1600">
              <a:solidFill>
                <a:schemeClr val="dk2"/>
              </a:solidFill>
            </a:endParaRPr>
          </a:p>
          <a:p>
            <a:pPr indent="0" lvl="0" marL="0" rtl="0" algn="l">
              <a:spcBef>
                <a:spcPts val="1600"/>
              </a:spcBef>
              <a:spcAft>
                <a:spcPts val="0"/>
              </a:spcAft>
              <a:buNone/>
            </a:pPr>
            <a:r>
              <a:rPr lang="en-GB" sz="1600">
                <a:solidFill>
                  <a:schemeClr val="dk2"/>
                </a:solidFill>
              </a:rPr>
              <a:t>• Peter Berger described the sociological perspective as </a:t>
            </a:r>
            <a:r>
              <a:rPr b="1" i="1" lang="en-GB" sz="1600">
                <a:solidFill>
                  <a:schemeClr val="dk2"/>
                </a:solidFill>
              </a:rPr>
              <a:t>“seeing the general in the particular.” </a:t>
            </a:r>
            <a:endParaRPr b="1" i="1" sz="1600">
              <a:solidFill>
                <a:schemeClr val="dk2"/>
              </a:solidFill>
            </a:endParaRPr>
          </a:p>
          <a:p>
            <a:pPr indent="0" lvl="0" marL="0" rtl="0" algn="l">
              <a:spcBef>
                <a:spcPts val="1600"/>
              </a:spcBef>
              <a:spcAft>
                <a:spcPts val="0"/>
              </a:spcAft>
              <a:buNone/>
            </a:pPr>
            <a:r>
              <a:rPr lang="en-GB" sz="1600">
                <a:solidFill>
                  <a:schemeClr val="dk2"/>
                </a:solidFill>
              </a:rPr>
              <a:t>• C. Wright Mills called this point of view the </a:t>
            </a:r>
            <a:r>
              <a:rPr b="1" lang="en-GB" sz="1600">
                <a:solidFill>
                  <a:schemeClr val="dk2"/>
                </a:solidFill>
              </a:rPr>
              <a:t>“sociological imagination,”</a:t>
            </a:r>
            <a:r>
              <a:rPr lang="en-GB" sz="1600">
                <a:solidFill>
                  <a:schemeClr val="dk2"/>
                </a:solidFill>
              </a:rPr>
              <a:t> claiming it </a:t>
            </a:r>
            <a:r>
              <a:rPr b="1" i="1" lang="en-GB" sz="1600">
                <a:solidFill>
                  <a:schemeClr val="dk2"/>
                </a:solidFill>
              </a:rPr>
              <a:t>transforms personal troubles into public issues. </a:t>
            </a:r>
            <a:endParaRPr b="1" i="1" sz="1600">
              <a:solidFill>
                <a:schemeClr val="dk2"/>
              </a:solidFill>
            </a:endParaRPr>
          </a:p>
          <a:p>
            <a:pPr indent="0" lvl="0" marL="0" rtl="0" algn="l">
              <a:spcBef>
                <a:spcPts val="1600"/>
              </a:spcBef>
              <a:spcAft>
                <a:spcPts val="1600"/>
              </a:spcAft>
              <a:buNone/>
            </a:pPr>
            <a:r>
              <a:rPr lang="en-GB" sz="1600">
                <a:solidFill>
                  <a:schemeClr val="dk2"/>
                </a:solidFill>
              </a:rPr>
              <a:t>• The experience of being an outsider or of living through a social crisis can encourage people to use the sociological perspective.</a:t>
            </a:r>
            <a:endParaRPr sz="1600">
              <a:solidFill>
                <a:schemeClr val="dk2"/>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20"/>
          <p:cNvSpPr txBox="1"/>
          <p:nvPr>
            <p:ph type="title"/>
          </p:nvPr>
        </p:nvSpPr>
        <p:spPr>
          <a:xfrm>
            <a:off x="426575" y="572900"/>
            <a:ext cx="78912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800" u="sng"/>
              <a:t>THE SOCIOLOICAL VIEW</a:t>
            </a:r>
            <a:r>
              <a:rPr lang="en-GB" sz="2800"/>
              <a:t>:-</a:t>
            </a:r>
            <a:endParaRPr sz="2800"/>
          </a:p>
        </p:txBody>
      </p:sp>
      <p:sp>
        <p:nvSpPr>
          <p:cNvPr id="189" name="Google Shape;189;p20"/>
          <p:cNvSpPr txBox="1"/>
          <p:nvPr>
            <p:ph idx="1" type="body"/>
          </p:nvPr>
        </p:nvSpPr>
        <p:spPr>
          <a:xfrm>
            <a:off x="141425" y="1278750"/>
            <a:ext cx="8861400" cy="37947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rPr b="1" i="1" lang="en-GB" sz="2200" u="sng">
                <a:solidFill>
                  <a:schemeClr val="dk2"/>
                </a:solidFill>
              </a:rPr>
              <a:t>Seeing the General in Particular:-</a:t>
            </a:r>
            <a:endParaRPr b="1" i="1" sz="2200" u="sng">
              <a:solidFill>
                <a:schemeClr val="dk2"/>
              </a:solidFill>
            </a:endParaRPr>
          </a:p>
          <a:p>
            <a:pPr indent="-349250" lvl="0" marL="457200" rtl="0" algn="l">
              <a:spcBef>
                <a:spcPts val="1600"/>
              </a:spcBef>
              <a:spcAft>
                <a:spcPts val="0"/>
              </a:spcAft>
              <a:buClr>
                <a:schemeClr val="dk2"/>
              </a:buClr>
              <a:buSzPts val="1900"/>
              <a:buChar char="●"/>
            </a:pPr>
            <a:r>
              <a:rPr lang="en-GB" sz="1900">
                <a:solidFill>
                  <a:schemeClr val="dk2"/>
                </a:solidFill>
              </a:rPr>
              <a:t>One good way to define the sociological perspective is seeing the general in the particular (Berger, 1963). </a:t>
            </a:r>
            <a:endParaRPr sz="1900">
              <a:solidFill>
                <a:schemeClr val="dk2"/>
              </a:solidFill>
            </a:endParaRPr>
          </a:p>
          <a:p>
            <a:pPr indent="-349250" lvl="0" marL="457200" rtl="0" algn="l">
              <a:spcBef>
                <a:spcPts val="0"/>
              </a:spcBef>
              <a:spcAft>
                <a:spcPts val="0"/>
              </a:spcAft>
              <a:buClr>
                <a:schemeClr val="dk2"/>
              </a:buClr>
              <a:buSzPts val="1900"/>
              <a:buChar char="●"/>
            </a:pPr>
            <a:r>
              <a:rPr lang="en-GB" sz="1900">
                <a:solidFill>
                  <a:schemeClr val="dk2"/>
                </a:solidFill>
              </a:rPr>
              <a:t>This definition tells us that sociologists look for </a:t>
            </a:r>
            <a:r>
              <a:rPr b="1" i="1" lang="en-GB" sz="1900" u="sng">
                <a:solidFill>
                  <a:schemeClr val="dk2"/>
                </a:solidFill>
              </a:rPr>
              <a:t>general patterns </a:t>
            </a:r>
            <a:r>
              <a:rPr lang="en-GB" sz="1900">
                <a:solidFill>
                  <a:schemeClr val="dk2"/>
                </a:solidFill>
              </a:rPr>
              <a:t>in the behavior of particular people. </a:t>
            </a:r>
            <a:endParaRPr sz="1900">
              <a:solidFill>
                <a:schemeClr val="dk2"/>
              </a:solidFill>
            </a:endParaRPr>
          </a:p>
          <a:p>
            <a:pPr indent="-349250" lvl="0" marL="457200" rtl="0" algn="l">
              <a:spcBef>
                <a:spcPts val="0"/>
              </a:spcBef>
              <a:spcAft>
                <a:spcPts val="0"/>
              </a:spcAft>
              <a:buClr>
                <a:schemeClr val="dk2"/>
              </a:buClr>
              <a:buSzPts val="1900"/>
              <a:buChar char="●"/>
            </a:pPr>
            <a:r>
              <a:rPr lang="en-GB" sz="1900">
                <a:solidFill>
                  <a:schemeClr val="dk2"/>
                </a:solidFill>
              </a:rPr>
              <a:t>Although </a:t>
            </a:r>
            <a:r>
              <a:rPr b="1" i="1" lang="en-GB" sz="1900">
                <a:solidFill>
                  <a:schemeClr val="dk2"/>
                </a:solidFill>
              </a:rPr>
              <a:t>every individual is unique</a:t>
            </a:r>
            <a:r>
              <a:rPr lang="en-GB" sz="1900">
                <a:solidFill>
                  <a:schemeClr val="dk2"/>
                </a:solidFill>
              </a:rPr>
              <a:t>, a </a:t>
            </a:r>
            <a:r>
              <a:rPr i="1" lang="en-GB" sz="1900">
                <a:solidFill>
                  <a:schemeClr val="dk2"/>
                </a:solidFill>
              </a:rPr>
              <a:t>society shapes the lives of people in </a:t>
            </a:r>
            <a:r>
              <a:rPr b="1" i="1" lang="en-GB" sz="1900">
                <a:solidFill>
                  <a:schemeClr val="dk2"/>
                </a:solidFill>
              </a:rPr>
              <a:t>patterned ways</a:t>
            </a:r>
            <a:r>
              <a:rPr lang="en-GB" sz="1900">
                <a:solidFill>
                  <a:schemeClr val="dk2"/>
                </a:solidFill>
              </a:rPr>
              <a:t> that are evident </a:t>
            </a:r>
            <a:r>
              <a:rPr i="1" lang="en-GB" sz="1900">
                <a:solidFill>
                  <a:schemeClr val="dk2"/>
                </a:solidFill>
              </a:rPr>
              <a:t>as we discover how </a:t>
            </a:r>
            <a:r>
              <a:rPr b="1" i="1" lang="en-GB" sz="1900">
                <a:solidFill>
                  <a:schemeClr val="dk2"/>
                </a:solidFill>
              </a:rPr>
              <a:t>various categories</a:t>
            </a:r>
            <a:r>
              <a:rPr lang="en-GB" sz="1900">
                <a:solidFill>
                  <a:schemeClr val="dk2"/>
                </a:solidFill>
              </a:rPr>
              <a:t> (such as children and adults, women and men, the rich and the poor) </a:t>
            </a:r>
            <a:r>
              <a:rPr b="1" i="1" lang="en-GB" sz="1900">
                <a:solidFill>
                  <a:schemeClr val="dk2"/>
                </a:solidFill>
              </a:rPr>
              <a:t>live very differently</a:t>
            </a:r>
            <a:r>
              <a:rPr lang="en-GB" sz="1900">
                <a:solidFill>
                  <a:schemeClr val="dk2"/>
                </a:solidFill>
              </a:rPr>
              <a:t>. </a:t>
            </a:r>
            <a:endParaRPr sz="1900">
              <a:solidFill>
                <a:schemeClr val="dk2"/>
              </a:solidFill>
            </a:endParaRPr>
          </a:p>
          <a:p>
            <a:pPr indent="-349250" lvl="0" marL="457200" rtl="0" algn="l">
              <a:spcBef>
                <a:spcPts val="0"/>
              </a:spcBef>
              <a:spcAft>
                <a:spcPts val="0"/>
              </a:spcAft>
              <a:buClr>
                <a:schemeClr val="dk2"/>
              </a:buClr>
              <a:buSzPts val="1900"/>
              <a:buChar char="●"/>
            </a:pPr>
            <a:r>
              <a:rPr lang="en-GB" sz="1900">
                <a:solidFill>
                  <a:schemeClr val="dk2"/>
                </a:solidFill>
              </a:rPr>
              <a:t>We begin to see the world sociologically by realizing how the </a:t>
            </a:r>
            <a:r>
              <a:rPr b="1" i="1" lang="en-GB" sz="1900">
                <a:solidFill>
                  <a:schemeClr val="dk2"/>
                </a:solidFill>
              </a:rPr>
              <a:t>general categories</a:t>
            </a:r>
            <a:r>
              <a:rPr lang="en-GB" sz="1900">
                <a:solidFill>
                  <a:schemeClr val="dk2"/>
                </a:solidFill>
              </a:rPr>
              <a:t> into </a:t>
            </a:r>
            <a:r>
              <a:rPr b="1" i="1" lang="en-GB" sz="1900">
                <a:solidFill>
                  <a:schemeClr val="dk2"/>
                </a:solidFill>
              </a:rPr>
              <a:t>which we fall shape our particular life experiences</a:t>
            </a:r>
            <a:r>
              <a:rPr lang="en-GB" sz="1900">
                <a:solidFill>
                  <a:schemeClr val="dk2"/>
                </a:solidFill>
              </a:rPr>
              <a:t>.</a:t>
            </a:r>
            <a:endParaRPr sz="1900">
              <a:solidFill>
                <a:schemeClr val="dk2"/>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21"/>
          <p:cNvSpPr txBox="1"/>
          <p:nvPr>
            <p:ph type="title"/>
          </p:nvPr>
        </p:nvSpPr>
        <p:spPr>
          <a:xfrm>
            <a:off x="349800" y="561925"/>
            <a:ext cx="80682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800" u="sng"/>
              <a:t>IMPORTANCE OF GLOBAL PERSPECTIVE</a:t>
            </a:r>
            <a:r>
              <a:rPr lang="en-GB" sz="2800"/>
              <a:t>:-</a:t>
            </a:r>
            <a:endParaRPr sz="2800"/>
          </a:p>
        </p:txBody>
      </p:sp>
      <p:sp>
        <p:nvSpPr>
          <p:cNvPr id="195" name="Google Shape;195;p21"/>
          <p:cNvSpPr txBox="1"/>
          <p:nvPr>
            <p:ph idx="1" type="body"/>
          </p:nvPr>
        </p:nvSpPr>
        <p:spPr>
          <a:xfrm>
            <a:off x="251100" y="1322625"/>
            <a:ext cx="8619900" cy="372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900">
                <a:solidFill>
                  <a:schemeClr val="dk2"/>
                </a:solidFill>
              </a:rPr>
              <a:t>As new information technology draws even the farthest reaches of the planet closer together, many academic disciplines are taking a global perspective, the study of the larger world and our society’s place in it. </a:t>
            </a:r>
            <a:endParaRPr sz="1900">
              <a:solidFill>
                <a:schemeClr val="dk2"/>
              </a:solidFill>
            </a:endParaRPr>
          </a:p>
          <a:p>
            <a:pPr indent="0" lvl="0" marL="89999" rtl="0" algn="l">
              <a:spcBef>
                <a:spcPts val="1600"/>
              </a:spcBef>
              <a:spcAft>
                <a:spcPts val="0"/>
              </a:spcAft>
              <a:buNone/>
            </a:pPr>
            <a:r>
              <a:rPr b="1" i="1" lang="en-GB" sz="1900">
                <a:solidFill>
                  <a:schemeClr val="dk2"/>
                </a:solidFill>
              </a:rPr>
              <a:t>Q# What is the importance of a global perspective for sociology?</a:t>
            </a:r>
            <a:r>
              <a:rPr lang="en-GB" sz="1900">
                <a:solidFill>
                  <a:schemeClr val="dk2"/>
                </a:solidFill>
              </a:rPr>
              <a:t> </a:t>
            </a:r>
            <a:endParaRPr sz="1900">
              <a:solidFill>
                <a:schemeClr val="dk2"/>
              </a:solidFill>
            </a:endParaRPr>
          </a:p>
          <a:p>
            <a:pPr indent="0" lvl="0" marL="0" rtl="0" algn="l">
              <a:spcBef>
                <a:spcPts val="1600"/>
              </a:spcBef>
              <a:spcAft>
                <a:spcPts val="0"/>
              </a:spcAft>
              <a:buNone/>
            </a:pPr>
            <a:r>
              <a:rPr i="1" lang="en-GB" sz="1900">
                <a:solidFill>
                  <a:schemeClr val="dk2"/>
                </a:solidFill>
              </a:rPr>
              <a:t>Ans: </a:t>
            </a:r>
            <a:r>
              <a:rPr b="1" i="1" lang="en-GB" sz="1900">
                <a:solidFill>
                  <a:schemeClr val="dk2"/>
                </a:solidFill>
              </a:rPr>
              <a:t>Global awareness is a logical extension of the sociological perspective</a:t>
            </a:r>
            <a:r>
              <a:rPr lang="en-GB" sz="1900">
                <a:solidFill>
                  <a:schemeClr val="dk2"/>
                </a:solidFill>
              </a:rPr>
              <a:t>. Sociology shows us that our place in society shapes our life experiences. It stands to reason, then, that the position of our society in the larger world system affects everyone in Pakistan.</a:t>
            </a:r>
            <a:endParaRPr sz="1900">
              <a:solidFill>
                <a:schemeClr val="dk2"/>
              </a:solidFill>
            </a:endParaRPr>
          </a:p>
          <a:p>
            <a:pPr indent="0" lvl="0" marL="0" rtl="0" algn="l">
              <a:spcBef>
                <a:spcPts val="1600"/>
              </a:spcBef>
              <a:spcAft>
                <a:spcPts val="1600"/>
              </a:spcAft>
              <a:buNone/>
            </a:pPr>
            <a:r>
              <a:t/>
            </a:r>
            <a:endParaRPr sz="16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22"/>
          <p:cNvSpPr txBox="1"/>
          <p:nvPr>
            <p:ph type="title"/>
          </p:nvPr>
        </p:nvSpPr>
        <p:spPr>
          <a:xfrm>
            <a:off x="727650" y="605800"/>
            <a:ext cx="7688700" cy="5352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u="sng">
                <a:latin typeface="Lato"/>
                <a:ea typeface="Lato"/>
                <a:cs typeface="Lato"/>
                <a:sym typeface="Lato"/>
              </a:rPr>
              <a:t>THE IMPORTANCE OF A GLOBAL PERSPECTIVE</a:t>
            </a:r>
            <a:r>
              <a:rPr lang="en-GB">
                <a:latin typeface="Lato"/>
                <a:ea typeface="Lato"/>
                <a:cs typeface="Lato"/>
                <a:sym typeface="Lato"/>
              </a:rPr>
              <a:t> </a:t>
            </a:r>
            <a:endParaRPr sz="2900"/>
          </a:p>
        </p:txBody>
      </p:sp>
      <p:sp>
        <p:nvSpPr>
          <p:cNvPr id="201" name="Google Shape;201;p22"/>
          <p:cNvSpPr txBox="1"/>
          <p:nvPr>
            <p:ph idx="1" type="body"/>
          </p:nvPr>
        </p:nvSpPr>
        <p:spPr>
          <a:xfrm>
            <a:off x="729450" y="1355525"/>
            <a:ext cx="8163600" cy="3630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500">
                <a:solidFill>
                  <a:schemeClr val="dk2"/>
                </a:solidFill>
              </a:rPr>
              <a:t>Where we live—in a </a:t>
            </a:r>
            <a:r>
              <a:rPr b="1" lang="en-GB" sz="1500">
                <a:solidFill>
                  <a:schemeClr val="dk2"/>
                </a:solidFill>
              </a:rPr>
              <a:t>high-income country</a:t>
            </a:r>
            <a:r>
              <a:rPr lang="en-GB" sz="1500">
                <a:solidFill>
                  <a:schemeClr val="dk2"/>
                </a:solidFill>
              </a:rPr>
              <a:t> like the United States, a </a:t>
            </a:r>
            <a:r>
              <a:rPr b="1" lang="en-GB" sz="1500">
                <a:solidFill>
                  <a:schemeClr val="dk2"/>
                </a:solidFill>
              </a:rPr>
              <a:t>middle income country </a:t>
            </a:r>
            <a:r>
              <a:rPr lang="en-GB" sz="1500">
                <a:solidFill>
                  <a:schemeClr val="dk2"/>
                </a:solidFill>
              </a:rPr>
              <a:t>such as Brazil, or a </a:t>
            </a:r>
            <a:r>
              <a:rPr b="1" lang="en-GB" sz="1500">
                <a:solidFill>
                  <a:schemeClr val="dk2"/>
                </a:solidFill>
              </a:rPr>
              <a:t>low-income country</a:t>
            </a:r>
            <a:r>
              <a:rPr lang="en-GB" sz="1500">
                <a:solidFill>
                  <a:schemeClr val="dk2"/>
                </a:solidFill>
              </a:rPr>
              <a:t> such as Mali—shapes the lives we lead. </a:t>
            </a:r>
            <a:endParaRPr sz="1500">
              <a:solidFill>
                <a:schemeClr val="dk2"/>
              </a:solidFill>
            </a:endParaRPr>
          </a:p>
          <a:p>
            <a:pPr indent="0" lvl="0" marL="0" rtl="0" algn="l">
              <a:spcBef>
                <a:spcPts val="1600"/>
              </a:spcBef>
              <a:spcAft>
                <a:spcPts val="0"/>
              </a:spcAft>
              <a:buNone/>
            </a:pPr>
            <a:r>
              <a:rPr lang="en-GB" sz="1500">
                <a:solidFill>
                  <a:schemeClr val="dk2"/>
                </a:solidFill>
              </a:rPr>
              <a:t>Societies throughout the world are increasingly interconnected. </a:t>
            </a:r>
            <a:endParaRPr sz="1500">
              <a:solidFill>
                <a:schemeClr val="dk2"/>
              </a:solidFill>
            </a:endParaRPr>
          </a:p>
          <a:p>
            <a:pPr indent="0" lvl="0" marL="0" rtl="0" algn="l">
              <a:lnSpc>
                <a:spcPct val="100000"/>
              </a:lnSpc>
              <a:spcBef>
                <a:spcPts val="1600"/>
              </a:spcBef>
              <a:spcAft>
                <a:spcPts val="0"/>
              </a:spcAft>
              <a:buNone/>
            </a:pPr>
            <a:r>
              <a:rPr lang="en-GB" sz="1500">
                <a:solidFill>
                  <a:schemeClr val="dk2"/>
                </a:solidFill>
              </a:rPr>
              <a:t>• New technology allows people around the world to share popular trends. </a:t>
            </a:r>
            <a:endParaRPr sz="1500">
              <a:solidFill>
                <a:schemeClr val="dk2"/>
              </a:solidFill>
            </a:endParaRPr>
          </a:p>
          <a:p>
            <a:pPr indent="0" lvl="0" marL="0" rtl="0" algn="l">
              <a:lnSpc>
                <a:spcPct val="100000"/>
              </a:lnSpc>
              <a:spcBef>
                <a:spcPts val="1600"/>
              </a:spcBef>
              <a:spcAft>
                <a:spcPts val="0"/>
              </a:spcAft>
              <a:buNone/>
            </a:pPr>
            <a:r>
              <a:rPr lang="en-GB" sz="1500">
                <a:solidFill>
                  <a:schemeClr val="dk2"/>
                </a:solidFill>
              </a:rPr>
              <a:t>• Immigration from around the world increases the racial and ethnic diversity of the United States. </a:t>
            </a:r>
            <a:endParaRPr sz="1500">
              <a:solidFill>
                <a:schemeClr val="dk2"/>
              </a:solidFill>
            </a:endParaRPr>
          </a:p>
          <a:p>
            <a:pPr indent="0" lvl="0" marL="0" rtl="0" algn="l">
              <a:lnSpc>
                <a:spcPct val="100000"/>
              </a:lnSpc>
              <a:spcBef>
                <a:spcPts val="1600"/>
              </a:spcBef>
              <a:spcAft>
                <a:spcPts val="0"/>
              </a:spcAft>
              <a:buNone/>
            </a:pPr>
            <a:r>
              <a:rPr lang="en-GB" sz="1500">
                <a:solidFill>
                  <a:schemeClr val="dk2"/>
                </a:solidFill>
              </a:rPr>
              <a:t>• Trade across national boundaries has created a global economy. </a:t>
            </a:r>
            <a:endParaRPr sz="1500">
              <a:solidFill>
                <a:schemeClr val="dk2"/>
              </a:solidFill>
            </a:endParaRPr>
          </a:p>
          <a:p>
            <a:pPr indent="0" lvl="0" marL="0" rtl="0" algn="l">
              <a:spcBef>
                <a:spcPts val="1600"/>
              </a:spcBef>
              <a:spcAft>
                <a:spcPts val="1600"/>
              </a:spcAft>
              <a:buNone/>
            </a:pPr>
            <a:r>
              <a:rPr lang="en-GB" sz="1500">
                <a:solidFill>
                  <a:schemeClr val="dk2"/>
                </a:solidFill>
              </a:rPr>
              <a:t>Many social problems that we face in our societies are far more serious in other countries. Learning about life in other societies helps us learn more about ourselves. </a:t>
            </a:r>
            <a:endParaRPr sz="1500">
              <a:solidFill>
                <a:schemeClr val="dk2"/>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pic>
        <p:nvPicPr>
          <p:cNvPr id="206" name="Google Shape;206;p23"/>
          <p:cNvPicPr preferRelativeResize="0"/>
          <p:nvPr/>
        </p:nvPicPr>
        <p:blipFill>
          <a:blip r:embed="rId3">
            <a:alphaModFix/>
          </a:blip>
          <a:stretch>
            <a:fillRect/>
          </a:stretch>
        </p:blipFill>
        <p:spPr>
          <a:xfrm>
            <a:off x="985875" y="2013550"/>
            <a:ext cx="7304000" cy="2511425"/>
          </a:xfrm>
          <a:prstGeom prst="rect">
            <a:avLst/>
          </a:prstGeom>
          <a:noFill/>
          <a:ln cap="flat" cmpd="sng" w="19050">
            <a:solidFill>
              <a:schemeClr val="dk2"/>
            </a:solidFill>
            <a:prstDash val="solid"/>
            <a:round/>
            <a:headEnd len="sm" w="sm" type="none"/>
            <a:tailEnd len="sm" w="sm" type="none"/>
          </a:ln>
        </p:spPr>
      </p:pic>
      <p:sp>
        <p:nvSpPr>
          <p:cNvPr id="207" name="Google Shape;207;p23"/>
          <p:cNvSpPr txBox="1"/>
          <p:nvPr/>
        </p:nvSpPr>
        <p:spPr>
          <a:xfrm>
            <a:off x="0" y="576875"/>
            <a:ext cx="9079500" cy="115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2400" u="sng">
                <a:solidFill>
                  <a:schemeClr val="dk2"/>
                </a:solidFill>
                <a:latin typeface="Lato"/>
                <a:ea typeface="Lato"/>
                <a:cs typeface="Lato"/>
                <a:sym typeface="Lato"/>
              </a:rPr>
              <a:t>DIVISION OF COUNTRIES ACCORDING TO WEALTH AND INCOME</a:t>
            </a:r>
            <a:endParaRPr b="1" sz="2400" u="sng">
              <a:solidFill>
                <a:schemeClr val="dk2"/>
              </a:solidFill>
              <a:latin typeface="Lato"/>
              <a:ea typeface="Lato"/>
              <a:cs typeface="Lato"/>
              <a:sym typeface="La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24"/>
          <p:cNvSpPr txBox="1"/>
          <p:nvPr>
            <p:ph type="title"/>
          </p:nvPr>
        </p:nvSpPr>
        <p:spPr>
          <a:xfrm>
            <a:off x="382700" y="620750"/>
            <a:ext cx="8062800" cy="537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900" u="sng"/>
              <a:t>IMPORTANCE OF GLOBAL PERSPECTIVE</a:t>
            </a:r>
            <a:r>
              <a:rPr lang="en-GB" sz="2900"/>
              <a:t>:-</a:t>
            </a:r>
            <a:endParaRPr sz="2900"/>
          </a:p>
        </p:txBody>
      </p:sp>
      <p:sp>
        <p:nvSpPr>
          <p:cNvPr id="213" name="Google Shape;213;p24"/>
          <p:cNvSpPr txBox="1"/>
          <p:nvPr>
            <p:ph idx="1" type="body"/>
          </p:nvPr>
        </p:nvSpPr>
        <p:spPr>
          <a:xfrm>
            <a:off x="503325" y="1454225"/>
            <a:ext cx="8346000" cy="3410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000">
                <a:solidFill>
                  <a:schemeClr val="dk2"/>
                </a:solidFill>
              </a:rPr>
              <a:t>Understanding the </a:t>
            </a:r>
            <a:r>
              <a:rPr lang="en-GB" sz="2000">
                <a:solidFill>
                  <a:schemeClr val="dk2"/>
                </a:solidFill>
              </a:rPr>
              <a:t>global</a:t>
            </a:r>
            <a:r>
              <a:rPr lang="en-GB" sz="2000">
                <a:solidFill>
                  <a:schemeClr val="dk2"/>
                </a:solidFill>
              </a:rPr>
              <a:t> perspective is important because of the following reasons:-</a:t>
            </a:r>
            <a:endParaRPr sz="2000">
              <a:solidFill>
                <a:schemeClr val="dk2"/>
              </a:solidFill>
            </a:endParaRPr>
          </a:p>
          <a:p>
            <a:pPr indent="-355600" lvl="0" marL="457200" rtl="0" algn="l">
              <a:spcBef>
                <a:spcPts val="1600"/>
              </a:spcBef>
              <a:spcAft>
                <a:spcPts val="0"/>
              </a:spcAft>
              <a:buClr>
                <a:schemeClr val="dk2"/>
              </a:buClr>
              <a:buSzPts val="2000"/>
              <a:buAutoNum type="arabicPeriod"/>
            </a:pPr>
            <a:r>
              <a:rPr lang="en-GB" sz="2000">
                <a:solidFill>
                  <a:schemeClr val="dk2"/>
                </a:solidFill>
              </a:rPr>
              <a:t>Where we live shapes the lives we lead.</a:t>
            </a:r>
            <a:endParaRPr sz="2000">
              <a:solidFill>
                <a:schemeClr val="dk2"/>
              </a:solidFill>
            </a:endParaRPr>
          </a:p>
          <a:p>
            <a:pPr indent="-355600" lvl="0" marL="457200" rtl="0" algn="l">
              <a:spcBef>
                <a:spcPts val="0"/>
              </a:spcBef>
              <a:spcAft>
                <a:spcPts val="0"/>
              </a:spcAft>
              <a:buClr>
                <a:schemeClr val="dk2"/>
              </a:buClr>
              <a:buSzPts val="2000"/>
              <a:buAutoNum type="arabicPeriod"/>
            </a:pPr>
            <a:r>
              <a:rPr lang="en-GB" sz="2000">
                <a:solidFill>
                  <a:schemeClr val="dk2"/>
                </a:solidFill>
              </a:rPr>
              <a:t> Societies throughout the world are increasingly interconnected.</a:t>
            </a:r>
            <a:endParaRPr sz="2000">
              <a:solidFill>
                <a:schemeClr val="dk2"/>
              </a:solidFill>
            </a:endParaRPr>
          </a:p>
          <a:p>
            <a:pPr indent="-355600" lvl="0" marL="457200" rtl="0" algn="l">
              <a:spcBef>
                <a:spcPts val="0"/>
              </a:spcBef>
              <a:spcAft>
                <a:spcPts val="0"/>
              </a:spcAft>
              <a:buClr>
                <a:schemeClr val="dk2"/>
              </a:buClr>
              <a:buSzPts val="2000"/>
              <a:buAutoNum type="arabicPeriod"/>
            </a:pPr>
            <a:r>
              <a:rPr lang="en-GB" sz="2000">
                <a:solidFill>
                  <a:schemeClr val="dk2"/>
                </a:solidFill>
              </a:rPr>
              <a:t>Many social problems that we face in our society can be far more serious elsewhere.</a:t>
            </a:r>
            <a:endParaRPr sz="2000">
              <a:solidFill>
                <a:schemeClr val="dk2"/>
              </a:solidFill>
            </a:endParaRPr>
          </a:p>
          <a:p>
            <a:pPr indent="-355600" lvl="0" marL="457200" rtl="0" algn="l">
              <a:spcBef>
                <a:spcPts val="0"/>
              </a:spcBef>
              <a:spcAft>
                <a:spcPts val="0"/>
              </a:spcAft>
              <a:buClr>
                <a:schemeClr val="dk2"/>
              </a:buClr>
              <a:buSzPts val="2000"/>
              <a:buAutoNum type="arabicPeriod"/>
            </a:pPr>
            <a:r>
              <a:rPr lang="en-GB" sz="2000">
                <a:solidFill>
                  <a:schemeClr val="dk2"/>
                </a:solidFill>
              </a:rPr>
              <a:t> Thinking globally helps us learn more about ourselves.</a:t>
            </a:r>
            <a:endParaRPr sz="2000">
              <a:solidFill>
                <a:schemeClr val="dk2"/>
              </a:solidFill>
            </a:endParaRPr>
          </a:p>
          <a:p>
            <a:pPr indent="0" lvl="0" marL="0" rtl="0" algn="l">
              <a:spcBef>
                <a:spcPts val="1600"/>
              </a:spcBef>
              <a:spcAft>
                <a:spcPts val="1600"/>
              </a:spcAft>
              <a:buNone/>
            </a:pPr>
            <a:r>
              <a:t/>
            </a:r>
            <a:endParaRPr sz="1600">
              <a:solidFill>
                <a:schemeClr val="dk2"/>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2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sz="1300" u="sng">
                <a:solidFill>
                  <a:schemeClr val="accent1"/>
                </a:solidFill>
                <a:latin typeface="Lato"/>
                <a:ea typeface="Lato"/>
                <a:cs typeface="Lato"/>
                <a:sym typeface="Lato"/>
              </a:rPr>
              <a:t>Sociological investigation</a:t>
            </a:r>
            <a:endParaRPr u="sng"/>
          </a:p>
        </p:txBody>
      </p:sp>
      <p:sp>
        <p:nvSpPr>
          <p:cNvPr id="219" name="Google Shape;219;p25"/>
          <p:cNvSpPr txBox="1"/>
          <p:nvPr>
            <p:ph idx="1" type="body"/>
          </p:nvPr>
        </p:nvSpPr>
        <p:spPr>
          <a:xfrm>
            <a:off x="729450" y="2078875"/>
            <a:ext cx="7688700" cy="2819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Sociological investigation starts with two simple requirements. The first was the focus of Chapter 1: Apply the sociological perspective. This point of view reveals curious patterns of behavior all around us that call for further study. It was Lois Benjamin’s sociological imagination that prompted her to wonder how race affects the lives of talented African Americans. </a:t>
            </a:r>
            <a:endParaRPr/>
          </a:p>
          <a:p>
            <a:pPr indent="0" lvl="0" marL="0" rtl="0" algn="l">
              <a:spcBef>
                <a:spcPts val="1600"/>
              </a:spcBef>
              <a:spcAft>
                <a:spcPts val="1600"/>
              </a:spcAft>
              <a:buNone/>
            </a:pPr>
            <a:r>
              <a:rPr lang="en-GB"/>
              <a:t>This brings us to the second requirement: Be curious and ask questions. Benjamin wanted to learn more about how race affects people who are high achievers. She began by asking questions: Who are the leaders of this nation’s black community? What effect does being part of a racial minority have on their view of themselves? On the way white people perceive them and their work? Seeing the world sociologically and asking questions are basic to sociological investigation. As we look for answers, we need to realize that there are various kinds of “truth.”</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2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0" lang="en-GB" sz="1300">
                <a:solidFill>
                  <a:schemeClr val="accent1"/>
                </a:solidFill>
                <a:latin typeface="Lato"/>
                <a:ea typeface="Lato"/>
                <a:cs typeface="Lato"/>
                <a:sym typeface="Lato"/>
              </a:rPr>
              <a:t>Science as One Type of Truth</a:t>
            </a:r>
            <a:endParaRPr/>
          </a:p>
        </p:txBody>
      </p:sp>
      <p:sp>
        <p:nvSpPr>
          <p:cNvPr id="225" name="Google Shape;225;p26"/>
          <p:cNvSpPr txBox="1"/>
          <p:nvPr>
            <p:ph idx="1" type="body"/>
          </p:nvPr>
        </p:nvSpPr>
        <p:spPr>
          <a:xfrm>
            <a:off x="729450" y="1750325"/>
            <a:ext cx="7688700" cy="3136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Saying that we “know” something can mean many things. Most people in the United States, for instance, say they believe in God. Few claim to have direct contact with God, but they say they believe all the same. We call this kind of knowing “belief” or “faith.” A second kind of truth comes from recognized experts. Students with a health problem, for example, may consult a campus physician or search the Internet for articles written by experts in the field. A third type of truth is based on simple agreement among ordinary people. Most of us in the United States would probably say we “know” that sexual intercourse among ten-year-old children is wrong. But why? Mostly because just about everyone says it is.</a:t>
            </a:r>
            <a:endParaRPr/>
          </a:p>
          <a:p>
            <a:pPr indent="0" lvl="0" marL="0" rtl="0" algn="l">
              <a:spcBef>
                <a:spcPts val="1600"/>
              </a:spcBef>
              <a:spcAft>
                <a:spcPts val="1600"/>
              </a:spcAft>
              <a:buNone/>
            </a:pPr>
            <a:r>
              <a:rPr lang="en-GB"/>
              <a:t>Science represents a fourth way of knowing. Science is a logical system that bases knowledge on direct, systematic observation. Standing apart from faith, the wisdom of “experts,” and general agreement, scientific knowledge rests on empirical evidence, that is, information we can verify with our sense</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